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1_628DDB52.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56" r:id="rId5"/>
    <p:sldId id="5609" r:id="rId6"/>
    <p:sldId id="559" r:id="rId7"/>
    <p:sldId id="257" r:id="rId8"/>
    <p:sldId id="560" r:id="rId9"/>
    <p:sldId id="262" r:id="rId10"/>
    <p:sldId id="5607" r:id="rId11"/>
    <p:sldId id="5604" r:id="rId12"/>
    <p:sldId id="561" r:id="rId13"/>
    <p:sldId id="260" r:id="rId14"/>
    <p:sldId id="5606" r:id="rId15"/>
    <p:sldId id="551" r:id="rId16"/>
    <p:sldId id="269" r:id="rId17"/>
    <p:sldId id="5608" r:id="rId18"/>
    <p:sldId id="5605" r:id="rId19"/>
    <p:sldId id="261" r:id="rId20"/>
    <p:sldId id="546" r:id="rId21"/>
    <p:sldId id="553" r:id="rId22"/>
    <p:sldId id="267" r:id="rId23"/>
    <p:sldId id="268" r:id="rId24"/>
    <p:sldId id="557" r:id="rId25"/>
    <p:sldId id="55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E8C93AE2-59BB-5AEE-8243-5C307A58B8B6}" name="Lunne, Joe" initials="LJ" userId="S::joe.lunne_durhamnc.gov#ext#@hdrinc.onmicrosoft.com::d3031466-a0e4-48dd-8187-f85889c01ab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51EE61-A57D-4B13-D85A-817E54D40670}" v="7" dt="2026-04-30T14:20:22.635"/>
    <p1510:client id="{D06EDD51-F292-4B0A-B81F-12946A72FE56}" v="1" dt="2026-04-30T14:42:53.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omments/modernComment_101_628DDB52.xml><?xml version="1.0" encoding="utf-8"?>
<p188:cmLst xmlns:a="http://schemas.openxmlformats.org/drawingml/2006/main" xmlns:r="http://schemas.openxmlformats.org/officeDocument/2006/relationships" xmlns:p188="http://schemas.microsoft.com/office/powerpoint/2018/8/main">
  <p188:cm id="{438C7EC8-4E6E-4CF4-8679-4A687F378C6A}" authorId="{E8C93AE2-59BB-5AEE-8243-5C307A58B8B6}" status="resolved" created="2026-04-14T14:34:13.290" complete="100000">
    <ac:txMkLst xmlns:ac="http://schemas.microsoft.com/office/drawing/2013/main/command">
      <pc:docMk xmlns:pc="http://schemas.microsoft.com/office/powerpoint/2013/main/command"/>
      <pc:sldMk xmlns:pc="http://schemas.microsoft.com/office/powerpoint/2013/main/command" cId="1653463890" sldId="257"/>
      <ac:spMk id="3" creationId="{10D47611-708D-4BB6-ACA7-EAFCA64DE626}"/>
      <ac:txMk cp="66" len="5">
        <ac:context len="202" hash="2501851953"/>
      </ac:txMk>
    </ac:txMkLst>
    <p188:pos x="3857037" y="254000"/>
    <p188:replyLst>
      <p188:reply id="{A64677C9-8315-41A4-8EDB-157E4C41FEB0}" authorId="{E8C93AE2-59BB-5AEE-8243-5C307A58B8B6}" created="2026-04-14T14:34:59.946">
        <p188:txBody>
          <a:bodyPr/>
          <a:lstStyle/>
          <a:p>
            <a:r>
              <a:rPr lang="en-US"/>
              <a:t>Please change "...initially, but capable to be expanded..." to "...initially, and capable of being expanded..."</a:t>
            </a:r>
          </a:p>
        </p188:txBody>
      </p188:reply>
    </p188:replyLst>
    <p188:txBody>
      <a:bodyPr/>
      <a:lstStyle/>
      <a:p>
        <a:r>
          <a:rPr lang="en-US"/>
          <a:t>Should be "are" instead of "is"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F099A-26E3-4F74-8706-1310F1359040}" type="datetimeFigureOut">
              <a:rPr lang="en-US" smtClean="0"/>
              <a:t>5/14/2026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6995E-2265-49FF-82BF-B105207693EB}" type="slidenum">
              <a:rPr lang="en-US" smtClean="0"/>
              <a:t>‹#›</a:t>
            </a:fld>
            <a:endParaRPr lang="en-US"/>
          </a:p>
        </p:txBody>
      </p:sp>
    </p:spTree>
    <p:extLst>
      <p:ext uri="{BB962C8B-B14F-4D97-AF65-F5344CB8AC3E}">
        <p14:creationId xmlns:p14="http://schemas.microsoft.com/office/powerpoint/2010/main" val="70432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B7D53-300B-90EF-3B73-CF0F31242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E6DE0-C180-A0F2-58E4-DCBE3CD4C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CB3AC-6246-EC86-B5C3-6AB73BDA9A61}"/>
              </a:ext>
            </a:extLst>
          </p:cNvPr>
          <p:cNvSpPr>
            <a:spLocks noGrp="1"/>
          </p:cNvSpPr>
          <p:nvPr>
            <p:ph type="body" idx="1"/>
          </p:nvPr>
        </p:nvSpPr>
        <p:spPr/>
        <p:txBody>
          <a:bodyPr/>
          <a:lstStyle/>
          <a:p>
            <a:r>
              <a:rPr lang="en-US"/>
              <a:t>Inga for this slide then Jeff will begin with the next. </a:t>
            </a:r>
          </a:p>
        </p:txBody>
      </p:sp>
      <p:sp>
        <p:nvSpPr>
          <p:cNvPr id="4" name="Slide Number Placeholder 3">
            <a:extLst>
              <a:ext uri="{FF2B5EF4-FFF2-40B4-BE49-F238E27FC236}">
                <a16:creationId xmlns:a16="http://schemas.microsoft.com/office/drawing/2014/main" id="{40CBE470-0509-3FC3-4CE8-F672F3A92FC0}"/>
              </a:ext>
            </a:extLst>
          </p:cNvPr>
          <p:cNvSpPr>
            <a:spLocks noGrp="1"/>
          </p:cNvSpPr>
          <p:nvPr>
            <p:ph type="sldNum" sz="quarter" idx="5"/>
          </p:nvPr>
        </p:nvSpPr>
        <p:spPr/>
        <p:txBody>
          <a:bodyPr/>
          <a:lstStyle/>
          <a:p>
            <a:fld id="{4AE6995E-2265-49FF-82BF-B105207693EB}" type="slidenum">
              <a:rPr lang="en-US" smtClean="0"/>
              <a:t>2</a:t>
            </a:fld>
            <a:endParaRPr lang="en-US"/>
          </a:p>
        </p:txBody>
      </p:sp>
    </p:spTree>
    <p:extLst>
      <p:ext uri="{BB962C8B-B14F-4D97-AF65-F5344CB8AC3E}">
        <p14:creationId xmlns:p14="http://schemas.microsoft.com/office/powerpoint/2010/main" val="343839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6995E-2265-49FF-82BF-B105207693EB}" type="slidenum">
              <a:rPr lang="en-US" smtClean="0"/>
              <a:t>8</a:t>
            </a:fld>
            <a:endParaRPr lang="en-US"/>
          </a:p>
        </p:txBody>
      </p:sp>
    </p:spTree>
    <p:extLst>
      <p:ext uri="{BB962C8B-B14F-4D97-AF65-F5344CB8AC3E}">
        <p14:creationId xmlns:p14="http://schemas.microsoft.com/office/powerpoint/2010/main" val="1922589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back to Jeff for this slide and next.</a:t>
            </a:r>
          </a:p>
        </p:txBody>
      </p:sp>
      <p:sp>
        <p:nvSpPr>
          <p:cNvPr id="4" name="Slide Number Placeholder 3"/>
          <p:cNvSpPr>
            <a:spLocks noGrp="1"/>
          </p:cNvSpPr>
          <p:nvPr>
            <p:ph type="sldNum" sz="quarter" idx="5"/>
          </p:nvPr>
        </p:nvSpPr>
        <p:spPr/>
        <p:txBody>
          <a:bodyPr/>
          <a:lstStyle/>
          <a:p>
            <a:fld id="{4AE6995E-2265-49FF-82BF-B105207693EB}" type="slidenum">
              <a:rPr lang="en-US" smtClean="0"/>
              <a:t>12</a:t>
            </a:fld>
            <a:endParaRPr lang="en-US"/>
          </a:p>
        </p:txBody>
      </p:sp>
    </p:spTree>
    <p:extLst>
      <p:ext uri="{BB962C8B-B14F-4D97-AF65-F5344CB8AC3E}">
        <p14:creationId xmlns:p14="http://schemas.microsoft.com/office/powerpoint/2010/main" val="500081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to Bill. Do not need to read the list – this is just list of what would be at a WTP.</a:t>
            </a:r>
          </a:p>
        </p:txBody>
      </p:sp>
      <p:sp>
        <p:nvSpPr>
          <p:cNvPr id="4" name="Slide Number Placeholder 3"/>
          <p:cNvSpPr>
            <a:spLocks noGrp="1"/>
          </p:cNvSpPr>
          <p:nvPr>
            <p:ph type="sldNum" sz="quarter" idx="5"/>
          </p:nvPr>
        </p:nvSpPr>
        <p:spPr/>
        <p:txBody>
          <a:bodyPr/>
          <a:lstStyle/>
          <a:p>
            <a:fld id="{4AE6995E-2265-49FF-82BF-B105207693EB}" type="slidenum">
              <a:rPr lang="en-US" smtClean="0"/>
              <a:t>17</a:t>
            </a:fld>
            <a:endParaRPr lang="en-US"/>
          </a:p>
        </p:txBody>
      </p:sp>
    </p:spTree>
    <p:extLst>
      <p:ext uri="{BB962C8B-B14F-4D97-AF65-F5344CB8AC3E}">
        <p14:creationId xmlns:p14="http://schemas.microsoft.com/office/powerpoint/2010/main" val="1024510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will be no chlorine gas used or stored at the site.</a:t>
            </a:r>
          </a:p>
        </p:txBody>
      </p:sp>
      <p:sp>
        <p:nvSpPr>
          <p:cNvPr id="4" name="Slide Number Placeholder 3"/>
          <p:cNvSpPr>
            <a:spLocks noGrp="1"/>
          </p:cNvSpPr>
          <p:nvPr>
            <p:ph type="sldNum" sz="quarter" idx="5"/>
          </p:nvPr>
        </p:nvSpPr>
        <p:spPr/>
        <p:txBody>
          <a:bodyPr/>
          <a:lstStyle/>
          <a:p>
            <a:fld id="{4AE6995E-2265-49FF-82BF-B105207693EB}" type="slidenum">
              <a:rPr lang="en-US" smtClean="0"/>
              <a:t>18</a:t>
            </a:fld>
            <a:endParaRPr lang="en-US"/>
          </a:p>
        </p:txBody>
      </p:sp>
    </p:spTree>
    <p:extLst>
      <p:ext uri="{BB962C8B-B14F-4D97-AF65-F5344CB8AC3E}">
        <p14:creationId xmlns:p14="http://schemas.microsoft.com/office/powerpoint/2010/main" val="274679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Inga for this slide then Jeff will begin with the next. </a:t>
            </a:r>
          </a:p>
        </p:txBody>
      </p:sp>
      <p:sp>
        <p:nvSpPr>
          <p:cNvPr id="4" name="Slide Number Placeholder 3"/>
          <p:cNvSpPr>
            <a:spLocks noGrp="1"/>
          </p:cNvSpPr>
          <p:nvPr>
            <p:ph type="sldNum" sz="quarter" idx="5"/>
          </p:nvPr>
        </p:nvSpPr>
        <p:spPr/>
        <p:txBody>
          <a:bodyPr/>
          <a:lstStyle/>
          <a:p>
            <a:fld id="{4AE6995E-2265-49FF-82BF-B105207693EB}" type="slidenum">
              <a:rPr lang="en-US" smtClean="0"/>
              <a:t>21</a:t>
            </a:fld>
            <a:endParaRPr lang="en-US"/>
          </a:p>
        </p:txBody>
      </p:sp>
    </p:spTree>
    <p:extLst>
      <p:ext uri="{BB962C8B-B14F-4D97-AF65-F5344CB8AC3E}">
        <p14:creationId xmlns:p14="http://schemas.microsoft.com/office/powerpoint/2010/main" val="1474836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DB0B-5D5B-4A11-BF3E-94370029558B}"/>
              </a:ext>
            </a:extLst>
          </p:cNvPr>
          <p:cNvSpPr>
            <a:spLocks noGrp="1"/>
          </p:cNvSpPr>
          <p:nvPr>
            <p:ph type="ctrTitle"/>
          </p:nvPr>
        </p:nvSpPr>
        <p:spPr>
          <a:xfrm>
            <a:off x="428625" y="2006600"/>
            <a:ext cx="9144000" cy="2387600"/>
          </a:xfrm>
          <a:prstGeom prst="rect">
            <a:avLst/>
          </a:prstGeom>
          <a:noFill/>
        </p:spPr>
        <p:txBody>
          <a:bodyPr lIns="91440" rIns="91440"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49388F8-59DE-476A-9626-A15F957BD752}"/>
              </a:ext>
            </a:extLst>
          </p:cNvPr>
          <p:cNvSpPr>
            <a:spLocks noGrp="1"/>
          </p:cNvSpPr>
          <p:nvPr>
            <p:ph type="subTitle" idx="1"/>
          </p:nvPr>
        </p:nvSpPr>
        <p:spPr>
          <a:xfrm>
            <a:off x="428625" y="4527550"/>
            <a:ext cx="9144000" cy="1176337"/>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744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D56D1-9116-423E-9DDE-1888263669CF}"/>
              </a:ext>
            </a:extLst>
          </p:cNvPr>
          <p:cNvSpPr>
            <a:spLocks noGrp="1"/>
          </p:cNvSpPr>
          <p:nvPr>
            <p:ph type="title"/>
          </p:nvPr>
        </p:nvSpPr>
        <p:spPr>
          <a:xfrm>
            <a:off x="348916" y="720928"/>
            <a:ext cx="11452642" cy="659477"/>
          </a:xfrm>
          <a:prstGeom prst="rect">
            <a:avLst/>
          </a:prstGeom>
        </p:spPr>
        <p:txBody>
          <a:bodyPr/>
          <a:lstStyle>
            <a:lvl1pPr>
              <a:defRPr sz="32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6BBDAA9-AE4C-4E57-9D6F-C54151CB03BE}"/>
              </a:ext>
            </a:extLst>
          </p:cNvPr>
          <p:cNvSpPr>
            <a:spLocks noGrp="1"/>
          </p:cNvSpPr>
          <p:nvPr>
            <p:ph idx="1"/>
          </p:nvPr>
        </p:nvSpPr>
        <p:spPr>
          <a:xfrm>
            <a:off x="348916" y="1413931"/>
            <a:ext cx="11452643" cy="4529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8609852-8FE9-4F7A-8086-4A0BAA3DCB69}"/>
              </a:ext>
            </a:extLst>
          </p:cNvPr>
          <p:cNvSpPr>
            <a:spLocks noGrp="1"/>
          </p:cNvSpPr>
          <p:nvPr>
            <p:ph type="sldNum" sz="quarter" idx="12"/>
          </p:nvPr>
        </p:nvSpPr>
        <p:spPr>
          <a:xfrm>
            <a:off x="11563266" y="6191249"/>
            <a:ext cx="640080" cy="447676"/>
          </a:xfrm>
          <a:prstGeom prst="rect">
            <a:avLst/>
          </a:prstGeom>
        </p:spPr>
        <p:txBody>
          <a:bodyPr/>
          <a:lstStyle>
            <a:lvl1pPr algn="ctr">
              <a:defRPr sz="1400" b="1">
                <a:solidFill>
                  <a:schemeClr val="tx2"/>
                </a:solidFill>
              </a:defRPr>
            </a:lvl1pPr>
          </a:lstStyle>
          <a:p>
            <a:fld id="{D4927F8F-C925-4CB8-BC3E-B49E5718CBEF}" type="slidenum">
              <a:rPr lang="en-US" smtClean="0"/>
              <a:pPr/>
              <a:t>‹#›</a:t>
            </a:fld>
            <a:endParaRPr lang="en-US" sz="1400"/>
          </a:p>
        </p:txBody>
      </p:sp>
    </p:spTree>
    <p:extLst>
      <p:ext uri="{BB962C8B-B14F-4D97-AF65-F5344CB8AC3E}">
        <p14:creationId xmlns:p14="http://schemas.microsoft.com/office/powerpoint/2010/main" val="1865925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4EDB94-77AF-46D8-095D-428E8AF8AB5B}"/>
              </a:ext>
            </a:extLst>
          </p:cNvPr>
          <p:cNvSpPr>
            <a:spLocks noGrp="1"/>
          </p:cNvSpPr>
          <p:nvPr>
            <p:ph type="title"/>
          </p:nvPr>
        </p:nvSpPr>
        <p:spPr>
          <a:xfrm>
            <a:off x="300789" y="720928"/>
            <a:ext cx="11500769" cy="659477"/>
          </a:xfrm>
          <a:prstGeom prst="rect">
            <a:avLst/>
          </a:prstGeom>
        </p:spPr>
        <p:txBody>
          <a:bodyPr/>
          <a:lstStyle>
            <a:lvl1pPr>
              <a:defRPr sz="3200">
                <a:solidFill>
                  <a:schemeClr val="accent2"/>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07FA741E-D1E2-A8B0-D1B1-B34330DDF65C}"/>
              </a:ext>
            </a:extLst>
          </p:cNvPr>
          <p:cNvSpPr>
            <a:spLocks noGrp="1"/>
          </p:cNvSpPr>
          <p:nvPr>
            <p:ph idx="1"/>
          </p:nvPr>
        </p:nvSpPr>
        <p:spPr>
          <a:xfrm>
            <a:off x="300790" y="1413931"/>
            <a:ext cx="11500770" cy="4529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B85346-F236-FBC0-F5C7-102D1A83395B}"/>
              </a:ext>
            </a:extLst>
          </p:cNvPr>
          <p:cNvSpPr>
            <a:spLocks noGrp="1"/>
          </p:cNvSpPr>
          <p:nvPr>
            <p:ph type="sldNum" sz="quarter" idx="12"/>
          </p:nvPr>
        </p:nvSpPr>
        <p:spPr>
          <a:xfrm>
            <a:off x="11563266" y="6191249"/>
            <a:ext cx="640080" cy="447676"/>
          </a:xfrm>
          <a:prstGeom prst="rect">
            <a:avLst/>
          </a:prstGeom>
        </p:spPr>
        <p:txBody>
          <a:bodyPr/>
          <a:lstStyle>
            <a:lvl1pPr algn="ctr">
              <a:defRPr sz="1400" b="1">
                <a:solidFill>
                  <a:schemeClr val="tx2"/>
                </a:solidFill>
              </a:defRPr>
            </a:lvl1pPr>
          </a:lstStyle>
          <a:p>
            <a:fld id="{D4927F8F-C925-4CB8-BC3E-B49E5718CBEF}" type="slidenum">
              <a:rPr lang="en-US" smtClean="0"/>
              <a:pPr/>
              <a:t>‹#›</a:t>
            </a:fld>
            <a:endParaRPr lang="en-US"/>
          </a:p>
        </p:txBody>
      </p:sp>
    </p:spTree>
    <p:extLst>
      <p:ext uri="{BB962C8B-B14F-4D97-AF65-F5344CB8AC3E}">
        <p14:creationId xmlns:p14="http://schemas.microsoft.com/office/powerpoint/2010/main" val="148120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E3695FD-9685-4890-527D-D115E75B36B9}"/>
              </a:ext>
            </a:extLst>
          </p:cNvPr>
          <p:cNvSpPr>
            <a:spLocks noGrp="1"/>
          </p:cNvSpPr>
          <p:nvPr>
            <p:ph type="title"/>
          </p:nvPr>
        </p:nvSpPr>
        <p:spPr>
          <a:xfrm>
            <a:off x="342900" y="720928"/>
            <a:ext cx="11458658" cy="659477"/>
          </a:xfrm>
          <a:prstGeom prst="rect">
            <a:avLst/>
          </a:prstGeom>
        </p:spPr>
        <p:txBody>
          <a:bodyPr/>
          <a:lstStyle>
            <a:lvl1pPr>
              <a:defRPr sz="3200">
                <a:solidFill>
                  <a:schemeClr val="accent2"/>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7E29CA7F-2B40-E94A-919A-04381C48D70B}"/>
              </a:ext>
            </a:extLst>
          </p:cNvPr>
          <p:cNvSpPr>
            <a:spLocks noGrp="1"/>
          </p:cNvSpPr>
          <p:nvPr>
            <p:ph idx="1"/>
          </p:nvPr>
        </p:nvSpPr>
        <p:spPr>
          <a:xfrm>
            <a:off x="342900" y="1413931"/>
            <a:ext cx="11458659" cy="4529669"/>
          </a:xfrm>
        </p:spPr>
        <p:txBody>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45FC9CD8-5D21-C1F6-34CC-96EBC7D0DD9C}"/>
              </a:ext>
            </a:extLst>
          </p:cNvPr>
          <p:cNvSpPr>
            <a:spLocks noGrp="1"/>
          </p:cNvSpPr>
          <p:nvPr>
            <p:ph type="sldNum" sz="quarter" idx="12"/>
          </p:nvPr>
        </p:nvSpPr>
        <p:spPr>
          <a:xfrm>
            <a:off x="11563266" y="6191249"/>
            <a:ext cx="640080" cy="447676"/>
          </a:xfrm>
          <a:prstGeom prst="rect">
            <a:avLst/>
          </a:prstGeom>
        </p:spPr>
        <p:txBody>
          <a:bodyPr/>
          <a:lstStyle>
            <a:lvl1pPr algn="ctr">
              <a:defRPr sz="1400" b="1">
                <a:solidFill>
                  <a:schemeClr val="tx2"/>
                </a:solidFill>
              </a:defRPr>
            </a:lvl1pPr>
          </a:lstStyle>
          <a:p>
            <a:fld id="{D4927F8F-C925-4CB8-BC3E-B49E5718CBEF}" type="slidenum">
              <a:rPr lang="en-US" smtClean="0"/>
              <a:pPr/>
              <a:t>‹#›</a:t>
            </a:fld>
            <a:endParaRPr lang="en-US"/>
          </a:p>
        </p:txBody>
      </p:sp>
    </p:spTree>
    <p:extLst>
      <p:ext uri="{BB962C8B-B14F-4D97-AF65-F5344CB8AC3E}">
        <p14:creationId xmlns:p14="http://schemas.microsoft.com/office/powerpoint/2010/main" val="4052672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FF1E-907C-4F2B-94BB-73EF0BBB82D3}"/>
              </a:ext>
            </a:extLst>
          </p:cNvPr>
          <p:cNvSpPr>
            <a:spLocks noGrp="1"/>
          </p:cNvSpPr>
          <p:nvPr>
            <p:ph type="title"/>
          </p:nvPr>
        </p:nvSpPr>
        <p:spPr>
          <a:xfrm>
            <a:off x="809624" y="1820251"/>
            <a:ext cx="9172576" cy="1985159"/>
          </a:xfrm>
          <a:prstGeom prst="rect">
            <a:avLst/>
          </a:prstGeom>
          <a:noFill/>
        </p:spPr>
        <p:txBody>
          <a:bodyPr wrap="square" lIns="274320" tIns="274320" rIns="274320" anchor="b">
            <a:spAutoFit/>
          </a:bodyPr>
          <a:lstStyle>
            <a:lvl1pPr>
              <a:defRPr sz="60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A49BBF3-30F4-4EB2-837E-72A1595B0A0F}"/>
              </a:ext>
            </a:extLst>
          </p:cNvPr>
          <p:cNvSpPr>
            <a:spLocks noGrp="1"/>
          </p:cNvSpPr>
          <p:nvPr>
            <p:ph type="body" idx="1"/>
          </p:nvPr>
        </p:nvSpPr>
        <p:spPr>
          <a:xfrm>
            <a:off x="809623" y="4034011"/>
            <a:ext cx="9172577" cy="646331"/>
          </a:xfrm>
          <a:noFill/>
        </p:spPr>
        <p:txBody>
          <a:bodyPr wrap="square" lIns="274320" tIns="91440" rIns="274320" bIns="274320">
            <a:spAutoFit/>
          </a:bodyPr>
          <a:lstStyle>
            <a:lvl1pPr marL="0" indent="0">
              <a:buNone/>
              <a:defRPr sz="2000" b="1">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54623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927DA9E-E9E4-5C98-3A61-7564539D0D37}"/>
              </a:ext>
            </a:extLst>
          </p:cNvPr>
          <p:cNvSpPr>
            <a:spLocks noGrp="1"/>
          </p:cNvSpPr>
          <p:nvPr>
            <p:ph idx="13"/>
          </p:nvPr>
        </p:nvSpPr>
        <p:spPr>
          <a:xfrm>
            <a:off x="330868" y="1413931"/>
            <a:ext cx="5953809" cy="4529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44E2E47-C2EF-7D36-63DC-7C56FE133744}"/>
              </a:ext>
            </a:extLst>
          </p:cNvPr>
          <p:cNvSpPr>
            <a:spLocks noGrp="1"/>
          </p:cNvSpPr>
          <p:nvPr>
            <p:ph idx="14"/>
          </p:nvPr>
        </p:nvSpPr>
        <p:spPr>
          <a:xfrm>
            <a:off x="6511290" y="1413931"/>
            <a:ext cx="5452110" cy="4529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13F34186-D898-1C5B-6CA7-8065E2F7F65D}"/>
              </a:ext>
            </a:extLst>
          </p:cNvPr>
          <p:cNvSpPr>
            <a:spLocks noGrp="1"/>
          </p:cNvSpPr>
          <p:nvPr>
            <p:ph type="title"/>
          </p:nvPr>
        </p:nvSpPr>
        <p:spPr>
          <a:xfrm>
            <a:off x="11600" y="720928"/>
            <a:ext cx="11951800" cy="659477"/>
          </a:xfrm>
          <a:prstGeom prst="rect">
            <a:avLst/>
          </a:prstGeom>
        </p:spPr>
        <p:txBody>
          <a:bodyPr/>
          <a:lstStyle>
            <a:lvl1pPr>
              <a:defRPr sz="3200">
                <a:solidFill>
                  <a:schemeClr val="accent2"/>
                </a:solidFill>
              </a:defRPr>
            </a:lvl1pPr>
          </a:lstStyle>
          <a:p>
            <a:r>
              <a:rPr lang="en-US"/>
              <a:t>Click to edit Master title style</a:t>
            </a:r>
          </a:p>
        </p:txBody>
      </p:sp>
      <p:sp>
        <p:nvSpPr>
          <p:cNvPr id="10" name="Slide Number Placeholder 5">
            <a:extLst>
              <a:ext uri="{FF2B5EF4-FFF2-40B4-BE49-F238E27FC236}">
                <a16:creationId xmlns:a16="http://schemas.microsoft.com/office/drawing/2014/main" id="{001ED032-0F78-4BEC-ED5D-F8BE8B816481}"/>
              </a:ext>
            </a:extLst>
          </p:cNvPr>
          <p:cNvSpPr>
            <a:spLocks noGrp="1"/>
          </p:cNvSpPr>
          <p:nvPr>
            <p:ph type="sldNum" sz="quarter" idx="12"/>
          </p:nvPr>
        </p:nvSpPr>
        <p:spPr>
          <a:xfrm>
            <a:off x="11563266" y="6191249"/>
            <a:ext cx="640080" cy="447676"/>
          </a:xfrm>
          <a:prstGeom prst="rect">
            <a:avLst/>
          </a:prstGeom>
        </p:spPr>
        <p:txBody>
          <a:bodyPr/>
          <a:lstStyle>
            <a:lvl1pPr algn="ctr">
              <a:defRPr sz="1400" b="1">
                <a:solidFill>
                  <a:schemeClr val="tx2"/>
                </a:solidFill>
              </a:defRPr>
            </a:lvl1pPr>
          </a:lstStyle>
          <a:p>
            <a:fld id="{D4927F8F-C925-4CB8-BC3E-B49E5718CBEF}" type="slidenum">
              <a:rPr lang="en-US" smtClean="0"/>
              <a:pPr/>
              <a:t>‹#›</a:t>
            </a:fld>
            <a:endParaRPr lang="en-US" sz="1400"/>
          </a:p>
        </p:txBody>
      </p:sp>
    </p:spTree>
    <p:extLst>
      <p:ext uri="{BB962C8B-B14F-4D97-AF65-F5344CB8AC3E}">
        <p14:creationId xmlns:p14="http://schemas.microsoft.com/office/powerpoint/2010/main" val="354604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927DA9E-E9E4-5C98-3A61-7564539D0D37}"/>
              </a:ext>
            </a:extLst>
          </p:cNvPr>
          <p:cNvSpPr>
            <a:spLocks noGrp="1"/>
          </p:cNvSpPr>
          <p:nvPr>
            <p:ph idx="13"/>
          </p:nvPr>
        </p:nvSpPr>
        <p:spPr>
          <a:xfrm>
            <a:off x="348916" y="1413931"/>
            <a:ext cx="5935761" cy="4529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13F34186-D898-1C5B-6CA7-8065E2F7F65D}"/>
              </a:ext>
            </a:extLst>
          </p:cNvPr>
          <p:cNvSpPr>
            <a:spLocks noGrp="1"/>
          </p:cNvSpPr>
          <p:nvPr>
            <p:ph type="title"/>
          </p:nvPr>
        </p:nvSpPr>
        <p:spPr>
          <a:xfrm>
            <a:off x="348916" y="720928"/>
            <a:ext cx="5935761" cy="659477"/>
          </a:xfrm>
          <a:prstGeom prst="rect">
            <a:avLst/>
          </a:prstGeom>
        </p:spPr>
        <p:txBody>
          <a:bodyPr/>
          <a:lstStyle>
            <a:lvl1pPr>
              <a:defRPr sz="3200">
                <a:solidFill>
                  <a:schemeClr val="accent2"/>
                </a:solidFill>
              </a:defRPr>
            </a:lvl1pPr>
          </a:lstStyle>
          <a:p>
            <a:r>
              <a:rPr lang="en-US"/>
              <a:t>Click to edit Master title style</a:t>
            </a:r>
          </a:p>
        </p:txBody>
      </p:sp>
      <p:sp>
        <p:nvSpPr>
          <p:cNvPr id="10" name="Slide Number Placeholder 5">
            <a:extLst>
              <a:ext uri="{FF2B5EF4-FFF2-40B4-BE49-F238E27FC236}">
                <a16:creationId xmlns:a16="http://schemas.microsoft.com/office/drawing/2014/main" id="{001ED032-0F78-4BEC-ED5D-F8BE8B816481}"/>
              </a:ext>
            </a:extLst>
          </p:cNvPr>
          <p:cNvSpPr>
            <a:spLocks noGrp="1"/>
          </p:cNvSpPr>
          <p:nvPr>
            <p:ph type="sldNum" sz="quarter" idx="12"/>
          </p:nvPr>
        </p:nvSpPr>
        <p:spPr>
          <a:xfrm>
            <a:off x="11563266" y="6191249"/>
            <a:ext cx="640080" cy="447676"/>
          </a:xfrm>
          <a:prstGeom prst="rect">
            <a:avLst/>
          </a:prstGeom>
        </p:spPr>
        <p:txBody>
          <a:bodyPr/>
          <a:lstStyle>
            <a:lvl1pPr algn="ctr">
              <a:defRPr sz="1400" b="1">
                <a:solidFill>
                  <a:schemeClr val="tx2"/>
                </a:solidFill>
              </a:defRPr>
            </a:lvl1pPr>
          </a:lstStyle>
          <a:p>
            <a:fld id="{D4927F8F-C925-4CB8-BC3E-B49E5718CBEF}" type="slidenum">
              <a:rPr lang="en-US" smtClean="0"/>
              <a:pPr/>
              <a:t>‹#›</a:t>
            </a:fld>
            <a:endParaRPr lang="en-US" sz="1400"/>
          </a:p>
        </p:txBody>
      </p:sp>
      <p:sp>
        <p:nvSpPr>
          <p:cNvPr id="5" name="Online Image Placeholder 4">
            <a:extLst>
              <a:ext uri="{FF2B5EF4-FFF2-40B4-BE49-F238E27FC236}">
                <a16:creationId xmlns:a16="http://schemas.microsoft.com/office/drawing/2014/main" id="{6F0B4AA8-EB65-17ED-B3A3-E40BFC55CEAD}"/>
              </a:ext>
            </a:extLst>
          </p:cNvPr>
          <p:cNvSpPr>
            <a:spLocks noGrp="1"/>
          </p:cNvSpPr>
          <p:nvPr>
            <p:ph type="clipArt" sz="quarter" idx="14"/>
          </p:nvPr>
        </p:nvSpPr>
        <p:spPr>
          <a:xfrm>
            <a:off x="6486526" y="809624"/>
            <a:ext cx="5505450" cy="5133975"/>
          </a:xfrm>
        </p:spPr>
        <p:txBody>
          <a:bodyPr/>
          <a:lstStyle/>
          <a:p>
            <a:endParaRPr lang="en-US"/>
          </a:p>
        </p:txBody>
      </p:sp>
    </p:spTree>
    <p:extLst>
      <p:ext uri="{BB962C8B-B14F-4D97-AF65-F5344CB8AC3E}">
        <p14:creationId xmlns:p14="http://schemas.microsoft.com/office/powerpoint/2010/main" val="2548658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3F34186-D898-1C5B-6CA7-8065E2F7F65D}"/>
              </a:ext>
            </a:extLst>
          </p:cNvPr>
          <p:cNvSpPr>
            <a:spLocks noGrp="1"/>
          </p:cNvSpPr>
          <p:nvPr>
            <p:ph type="title"/>
          </p:nvPr>
        </p:nvSpPr>
        <p:spPr>
          <a:xfrm>
            <a:off x="336970" y="720928"/>
            <a:ext cx="11626430" cy="659477"/>
          </a:xfrm>
          <a:prstGeom prst="rect">
            <a:avLst/>
          </a:prstGeom>
        </p:spPr>
        <p:txBody>
          <a:bodyPr/>
          <a:lstStyle>
            <a:lvl1pPr>
              <a:defRPr sz="3200">
                <a:solidFill>
                  <a:schemeClr val="accent2"/>
                </a:solidFill>
              </a:defRPr>
            </a:lvl1pPr>
          </a:lstStyle>
          <a:p>
            <a:r>
              <a:rPr lang="en-US"/>
              <a:t>Click to edit Master title style</a:t>
            </a:r>
          </a:p>
        </p:txBody>
      </p:sp>
      <p:sp>
        <p:nvSpPr>
          <p:cNvPr id="2" name="Slide Number Placeholder 5">
            <a:extLst>
              <a:ext uri="{FF2B5EF4-FFF2-40B4-BE49-F238E27FC236}">
                <a16:creationId xmlns:a16="http://schemas.microsoft.com/office/drawing/2014/main" id="{89346D1B-0253-DEC0-C534-A14A2042B3C2}"/>
              </a:ext>
            </a:extLst>
          </p:cNvPr>
          <p:cNvSpPr>
            <a:spLocks noGrp="1"/>
          </p:cNvSpPr>
          <p:nvPr>
            <p:ph type="sldNum" sz="quarter" idx="12"/>
          </p:nvPr>
        </p:nvSpPr>
        <p:spPr>
          <a:xfrm>
            <a:off x="11563266" y="6191249"/>
            <a:ext cx="640080" cy="447676"/>
          </a:xfrm>
          <a:prstGeom prst="rect">
            <a:avLst/>
          </a:prstGeom>
        </p:spPr>
        <p:txBody>
          <a:bodyPr/>
          <a:lstStyle>
            <a:lvl1pPr algn="ctr">
              <a:defRPr sz="1400" b="1">
                <a:solidFill>
                  <a:schemeClr val="tx2"/>
                </a:solidFill>
              </a:defRPr>
            </a:lvl1pPr>
          </a:lstStyle>
          <a:p>
            <a:fld id="{D4927F8F-C925-4CB8-BC3E-B49E5718CBEF}" type="slidenum">
              <a:rPr lang="en-US" smtClean="0"/>
              <a:pPr/>
              <a:t>‹#›</a:t>
            </a:fld>
            <a:endParaRPr lang="en-US" sz="1400"/>
          </a:p>
        </p:txBody>
      </p:sp>
      <p:sp>
        <p:nvSpPr>
          <p:cNvPr id="4" name="Online Image Placeholder 3">
            <a:extLst>
              <a:ext uri="{FF2B5EF4-FFF2-40B4-BE49-F238E27FC236}">
                <a16:creationId xmlns:a16="http://schemas.microsoft.com/office/drawing/2014/main" id="{4BDBE113-CC55-81FB-4282-0C0F4EBF7C24}"/>
              </a:ext>
            </a:extLst>
          </p:cNvPr>
          <p:cNvSpPr>
            <a:spLocks noGrp="1"/>
          </p:cNvSpPr>
          <p:nvPr>
            <p:ph type="clipArt" sz="quarter" idx="13"/>
          </p:nvPr>
        </p:nvSpPr>
        <p:spPr>
          <a:xfrm>
            <a:off x="336884" y="1485900"/>
            <a:ext cx="11626516" cy="4352925"/>
          </a:xfrm>
        </p:spPr>
        <p:txBody>
          <a:bodyPr/>
          <a:lstStyle/>
          <a:p>
            <a:endParaRPr lang="en-US"/>
          </a:p>
        </p:txBody>
      </p:sp>
    </p:spTree>
    <p:extLst>
      <p:ext uri="{BB962C8B-B14F-4D97-AF65-F5344CB8AC3E}">
        <p14:creationId xmlns:p14="http://schemas.microsoft.com/office/powerpoint/2010/main" val="185596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D56D1-9116-423E-9DDE-1888263669CF}"/>
              </a:ext>
            </a:extLst>
          </p:cNvPr>
          <p:cNvSpPr>
            <a:spLocks noGrp="1"/>
          </p:cNvSpPr>
          <p:nvPr>
            <p:ph type="title" hasCustomPrompt="1"/>
          </p:nvPr>
        </p:nvSpPr>
        <p:spPr>
          <a:xfrm>
            <a:off x="647784" y="725666"/>
            <a:ext cx="11153774" cy="659477"/>
          </a:xfrm>
          <a:prstGeom prst="rect">
            <a:avLst/>
          </a:prstGeom>
        </p:spPr>
        <p:txBody>
          <a:bodyPr/>
          <a:lstStyle>
            <a:lvl1pPr>
              <a:defRPr sz="3200">
                <a:solidFill>
                  <a:schemeClr val="accent1"/>
                </a:solidFill>
              </a:defRPr>
            </a:lvl1pPr>
          </a:lstStyle>
          <a:p>
            <a:r>
              <a:rPr lang="en-US"/>
              <a:t>Technical Overview</a:t>
            </a:r>
          </a:p>
        </p:txBody>
      </p:sp>
      <p:sp>
        <p:nvSpPr>
          <p:cNvPr id="5" name="Content Placeholder 2">
            <a:extLst>
              <a:ext uri="{FF2B5EF4-FFF2-40B4-BE49-F238E27FC236}">
                <a16:creationId xmlns:a16="http://schemas.microsoft.com/office/drawing/2014/main" id="{17478E20-22DF-9471-C866-E1D0C3F14F61}"/>
              </a:ext>
            </a:extLst>
          </p:cNvPr>
          <p:cNvSpPr txBox="1">
            <a:spLocks/>
          </p:cNvSpPr>
          <p:nvPr userDrawn="1"/>
        </p:nvSpPr>
        <p:spPr>
          <a:xfrm>
            <a:off x="640730" y="1385144"/>
            <a:ext cx="11160828" cy="3854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rPr>
              <a:t>To help this meeting run as smoothly as possible, please consider the following tips:</a:t>
            </a:r>
          </a:p>
        </p:txBody>
      </p:sp>
      <p:sp>
        <p:nvSpPr>
          <p:cNvPr id="10" name="Rectangle 9">
            <a:extLst>
              <a:ext uri="{FF2B5EF4-FFF2-40B4-BE49-F238E27FC236}">
                <a16:creationId xmlns:a16="http://schemas.microsoft.com/office/drawing/2014/main" id="{C831E793-BDE0-F827-78B1-A96D0A1ADAB2}"/>
              </a:ext>
            </a:extLst>
          </p:cNvPr>
          <p:cNvSpPr/>
          <p:nvPr userDrawn="1"/>
        </p:nvSpPr>
        <p:spPr>
          <a:xfrm>
            <a:off x="8181793" y="4281088"/>
            <a:ext cx="2266950" cy="923330"/>
          </a:xfrm>
          <a:prstGeom prst="rect">
            <a:avLst/>
          </a:prstGeom>
        </p:spPr>
        <p:txBody>
          <a:bodyPr wrap="square" lIns="91440" tIns="45720" rIns="91440" bIns="45720" anchor="t">
            <a:spAutoFit/>
          </a:bodyPr>
          <a:lstStyle/>
          <a:p>
            <a:pPr marL="0" lvl="1" algn="ctr"/>
            <a:r>
              <a:rPr lang="en-US" b="1">
                <a:solidFill>
                  <a:schemeClr val="bg1"/>
                </a:solidFill>
                <a:latin typeface="+mn-lt"/>
                <a:ea typeface="Lato" panose="020B0604020202020204" charset="0"/>
                <a:cs typeface="Lato" panose="020B0604020202020204" charset="0"/>
              </a:rPr>
              <a:t>Send questions &amp; </a:t>
            </a:r>
            <a:br>
              <a:rPr lang="en-US" b="1">
                <a:solidFill>
                  <a:schemeClr val="bg1"/>
                </a:solidFill>
                <a:latin typeface="+mn-lt"/>
                <a:ea typeface="Lato" panose="020B0604020202020204" charset="0"/>
                <a:cs typeface="Lato" panose="020B0604020202020204" charset="0"/>
              </a:rPr>
            </a:br>
            <a:r>
              <a:rPr lang="en-US" b="1">
                <a:solidFill>
                  <a:schemeClr val="bg1"/>
                </a:solidFill>
                <a:latin typeface="+mn-lt"/>
                <a:ea typeface="Lato" panose="020B0604020202020204" charset="0"/>
                <a:cs typeface="Lato" panose="020B0604020202020204" charset="0"/>
              </a:rPr>
              <a:t>comments through the chat feature</a:t>
            </a:r>
            <a:r>
              <a:rPr lang="en-US">
                <a:solidFill>
                  <a:schemeClr val="bg1"/>
                </a:solidFill>
                <a:latin typeface="+mn-lt"/>
                <a:ea typeface="Lato" panose="020B0604020202020204" charset="0"/>
                <a:cs typeface="Lato" panose="020B0604020202020204" charset="0"/>
              </a:rPr>
              <a:t>.</a:t>
            </a:r>
          </a:p>
        </p:txBody>
      </p:sp>
      <p:sp>
        <p:nvSpPr>
          <p:cNvPr id="14" name="Rectangle 13">
            <a:extLst>
              <a:ext uri="{FF2B5EF4-FFF2-40B4-BE49-F238E27FC236}">
                <a16:creationId xmlns:a16="http://schemas.microsoft.com/office/drawing/2014/main" id="{23A9010D-BD62-8301-A619-F7DF1059716E}"/>
              </a:ext>
            </a:extLst>
          </p:cNvPr>
          <p:cNvSpPr/>
          <p:nvPr userDrawn="1"/>
        </p:nvSpPr>
        <p:spPr>
          <a:xfrm>
            <a:off x="5033852" y="4281088"/>
            <a:ext cx="2124299" cy="923330"/>
          </a:xfrm>
          <a:prstGeom prst="rect">
            <a:avLst/>
          </a:prstGeom>
        </p:spPr>
        <p:txBody>
          <a:bodyPr wrap="square">
            <a:spAutoFit/>
          </a:bodyPr>
          <a:lstStyle/>
          <a:p>
            <a:pPr algn="ctr"/>
            <a:r>
              <a:rPr lang="en-US" b="1">
                <a:solidFill>
                  <a:schemeClr val="bg1"/>
                </a:solidFill>
                <a:latin typeface="+mn-lt"/>
                <a:ea typeface="Lato" panose="020B0604020202020204" charset="0"/>
                <a:cs typeface="Lato" panose="020B0604020202020204" charset="0"/>
              </a:rPr>
              <a:t>Make sure you</a:t>
            </a:r>
            <a:br>
              <a:rPr lang="en-US" b="1">
                <a:solidFill>
                  <a:schemeClr val="bg1"/>
                </a:solidFill>
                <a:latin typeface="+mn-lt"/>
                <a:ea typeface="Lato" panose="020B0604020202020204" charset="0"/>
                <a:cs typeface="Lato" panose="020B0604020202020204" charset="0"/>
              </a:rPr>
            </a:br>
            <a:r>
              <a:rPr lang="en-US" b="1">
                <a:solidFill>
                  <a:schemeClr val="bg1"/>
                </a:solidFill>
                <a:latin typeface="+mn-lt"/>
                <a:ea typeface="Lato" panose="020B0604020202020204" charset="0"/>
                <a:cs typeface="Lato" panose="020B0604020202020204" charset="0"/>
              </a:rPr>
              <a:t>are muted when</a:t>
            </a:r>
            <a:br>
              <a:rPr lang="en-US" b="1">
                <a:solidFill>
                  <a:schemeClr val="bg1"/>
                </a:solidFill>
                <a:latin typeface="+mn-lt"/>
                <a:ea typeface="Lato" panose="020B0604020202020204" charset="0"/>
                <a:cs typeface="Lato" panose="020B0604020202020204" charset="0"/>
              </a:rPr>
            </a:br>
            <a:r>
              <a:rPr lang="en-US" b="1">
                <a:solidFill>
                  <a:schemeClr val="bg1"/>
                </a:solidFill>
                <a:latin typeface="+mn-lt"/>
                <a:ea typeface="Lato" panose="020B0604020202020204" charset="0"/>
                <a:cs typeface="Lato" panose="020B0604020202020204" charset="0"/>
              </a:rPr>
              <a:t>not speaking</a:t>
            </a:r>
            <a:endParaRPr lang="en-US" b="1">
              <a:solidFill>
                <a:schemeClr val="bg1"/>
              </a:solidFill>
              <a:latin typeface="+mn-lt"/>
            </a:endParaRPr>
          </a:p>
        </p:txBody>
      </p:sp>
      <p:sp>
        <p:nvSpPr>
          <p:cNvPr id="17" name="Rectangle 16">
            <a:extLst>
              <a:ext uri="{FF2B5EF4-FFF2-40B4-BE49-F238E27FC236}">
                <a16:creationId xmlns:a16="http://schemas.microsoft.com/office/drawing/2014/main" id="{495C2EAF-B7E1-6739-96E0-1E642A43E30A}"/>
              </a:ext>
            </a:extLst>
          </p:cNvPr>
          <p:cNvSpPr/>
          <p:nvPr userDrawn="1"/>
        </p:nvSpPr>
        <p:spPr>
          <a:xfrm>
            <a:off x="1970067" y="4337282"/>
            <a:ext cx="1978427" cy="646331"/>
          </a:xfrm>
          <a:prstGeom prst="rect">
            <a:avLst/>
          </a:prstGeom>
        </p:spPr>
        <p:txBody>
          <a:bodyPr wrap="none">
            <a:spAutoFit/>
          </a:bodyPr>
          <a:lstStyle/>
          <a:p>
            <a:pPr algn="ctr"/>
            <a:r>
              <a:rPr lang="en-US" b="1">
                <a:solidFill>
                  <a:schemeClr val="bg1"/>
                </a:solidFill>
                <a:latin typeface="+mn-lt"/>
                <a:ea typeface="Lato" panose="020B0604020202020204" charset="0"/>
                <a:cs typeface="Lato" panose="020B0604020202020204" charset="0"/>
              </a:rPr>
              <a:t>Use headphones</a:t>
            </a:r>
            <a:br>
              <a:rPr lang="en-US" b="1">
                <a:solidFill>
                  <a:schemeClr val="bg1"/>
                </a:solidFill>
                <a:latin typeface="+mn-lt"/>
                <a:ea typeface="Lato" panose="020B0604020202020204" charset="0"/>
                <a:cs typeface="Lato" panose="020B0604020202020204" charset="0"/>
              </a:rPr>
            </a:br>
            <a:r>
              <a:rPr lang="en-US" b="1">
                <a:solidFill>
                  <a:schemeClr val="bg1"/>
                </a:solidFill>
                <a:latin typeface="+mn-lt"/>
                <a:ea typeface="Lato" panose="020B0604020202020204" charset="0"/>
                <a:cs typeface="Lato" panose="020B0604020202020204" charset="0"/>
              </a:rPr>
              <a:t>with a microphone</a:t>
            </a:r>
            <a:endParaRPr lang="en-US" b="1">
              <a:solidFill>
                <a:schemeClr val="bg1"/>
              </a:solidFill>
              <a:latin typeface="+mn-lt"/>
            </a:endParaRPr>
          </a:p>
        </p:txBody>
      </p:sp>
      <p:pic>
        <p:nvPicPr>
          <p:cNvPr id="24" name="Graphic 23">
            <a:extLst>
              <a:ext uri="{FF2B5EF4-FFF2-40B4-BE49-F238E27FC236}">
                <a16:creationId xmlns:a16="http://schemas.microsoft.com/office/drawing/2014/main" id="{3D50D958-20E7-52F1-A78B-042102DBFC9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407722" y="2652628"/>
            <a:ext cx="1815091" cy="1333669"/>
          </a:xfrm>
          <a:prstGeom prst="rect">
            <a:avLst/>
          </a:prstGeom>
        </p:spPr>
      </p:pic>
      <p:pic>
        <p:nvPicPr>
          <p:cNvPr id="28" name="Graphic 27">
            <a:extLst>
              <a:ext uri="{FF2B5EF4-FFF2-40B4-BE49-F238E27FC236}">
                <a16:creationId xmlns:a16="http://schemas.microsoft.com/office/drawing/2014/main" id="{FE9AE66E-E8BD-A078-F620-42356E10488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347589" y="2545283"/>
            <a:ext cx="1223382" cy="1548358"/>
          </a:xfrm>
          <a:prstGeom prst="rect">
            <a:avLst/>
          </a:prstGeom>
        </p:spPr>
      </p:pic>
      <p:pic>
        <p:nvPicPr>
          <p:cNvPr id="30" name="Graphic 29">
            <a:extLst>
              <a:ext uri="{FF2B5EF4-FFF2-40B4-BE49-F238E27FC236}">
                <a16:creationId xmlns:a16="http://schemas.microsoft.com/office/drawing/2014/main" id="{F3422B5B-4F88-DDCA-8FB6-ADB67F556411}"/>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5321821" y="2545283"/>
            <a:ext cx="1548358" cy="1548358"/>
          </a:xfrm>
          <a:prstGeom prst="rect">
            <a:avLst/>
          </a:prstGeom>
        </p:spPr>
      </p:pic>
    </p:spTree>
    <p:extLst>
      <p:ext uri="{BB962C8B-B14F-4D97-AF65-F5344CB8AC3E}">
        <p14:creationId xmlns:p14="http://schemas.microsoft.com/office/powerpoint/2010/main" val="782560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2FC5CA-8C4F-4C62-8A28-3D6597A73781}"/>
              </a:ext>
            </a:extLst>
          </p:cNvPr>
          <p:cNvSpPr>
            <a:spLocks noGrp="1"/>
          </p:cNvSpPr>
          <p:nvPr>
            <p:ph type="body" idx="1"/>
          </p:nvPr>
        </p:nvSpPr>
        <p:spPr>
          <a:xfrm>
            <a:off x="838200" y="914400"/>
            <a:ext cx="11153775" cy="5715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99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0" r:id="rId4"/>
    <p:sldLayoutId id="2147483663" r:id="rId5"/>
    <p:sldLayoutId id="2147483664" r:id="rId6"/>
    <p:sldLayoutId id="2147483673" r:id="rId7"/>
    <p:sldLayoutId id="2147483671" r:id="rId8"/>
    <p:sldLayoutId id="2147483672" r:id="rId9"/>
  </p:sldLayoutIdLst>
  <p:hf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sv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microsoft.com/office/2018/10/relationships/comments" Target="../comments/modernComment_101_628DDB52.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4F07-32B9-41BD-9041-E811CC46C91E}"/>
              </a:ext>
            </a:extLst>
          </p:cNvPr>
          <p:cNvSpPr>
            <a:spLocks noGrp="1"/>
          </p:cNvSpPr>
          <p:nvPr>
            <p:ph type="ctrTitle"/>
          </p:nvPr>
        </p:nvSpPr>
        <p:spPr>
          <a:xfrm>
            <a:off x="428625" y="1804175"/>
            <a:ext cx="9144000" cy="2387600"/>
          </a:xfrm>
        </p:spPr>
        <p:txBody>
          <a:bodyPr/>
          <a:lstStyle/>
          <a:p>
            <a:r>
              <a:rPr lang="en-US" sz="9600"/>
              <a:t>WELCOME</a:t>
            </a:r>
            <a:endParaRPr lang="en-US"/>
          </a:p>
        </p:txBody>
      </p:sp>
      <p:sp>
        <p:nvSpPr>
          <p:cNvPr id="3" name="Subtitle 2">
            <a:extLst>
              <a:ext uri="{FF2B5EF4-FFF2-40B4-BE49-F238E27FC236}">
                <a16:creationId xmlns:a16="http://schemas.microsoft.com/office/drawing/2014/main" id="{43348AA9-8F12-4860-801B-50B5281D3B0F}"/>
              </a:ext>
            </a:extLst>
          </p:cNvPr>
          <p:cNvSpPr>
            <a:spLocks noGrp="1"/>
          </p:cNvSpPr>
          <p:nvPr>
            <p:ph type="subTitle" idx="1"/>
          </p:nvPr>
        </p:nvSpPr>
        <p:spPr>
          <a:xfrm>
            <a:off x="428625" y="4136661"/>
            <a:ext cx="9144000" cy="1176337"/>
          </a:xfrm>
        </p:spPr>
        <p:txBody>
          <a:bodyPr vert="horz" lIns="91440" tIns="45720" rIns="91440" bIns="45720" rtlCol="0" anchor="t">
            <a:normAutofit/>
          </a:bodyPr>
          <a:lstStyle/>
          <a:p>
            <a:r>
              <a:rPr lang="en-US" sz="2800"/>
              <a:t>Jordan Lake Water Supply Project Open House - Pittsboro</a:t>
            </a:r>
          </a:p>
          <a:p>
            <a:r>
              <a:rPr lang="en-US"/>
              <a:t>April 30, 2026</a:t>
            </a:r>
          </a:p>
        </p:txBody>
      </p:sp>
    </p:spTree>
    <p:extLst>
      <p:ext uri="{BB962C8B-B14F-4D97-AF65-F5344CB8AC3E}">
        <p14:creationId xmlns:p14="http://schemas.microsoft.com/office/powerpoint/2010/main" val="279649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144C-5BEA-DD2A-4E00-E813C2FC9BE4}"/>
              </a:ext>
            </a:extLst>
          </p:cNvPr>
          <p:cNvSpPr>
            <a:spLocks noGrp="1"/>
          </p:cNvSpPr>
          <p:nvPr>
            <p:ph type="title"/>
          </p:nvPr>
        </p:nvSpPr>
        <p:spPr>
          <a:xfrm>
            <a:off x="336970" y="720928"/>
            <a:ext cx="3278519" cy="2088446"/>
          </a:xfrm>
        </p:spPr>
        <p:txBody>
          <a:bodyPr/>
          <a:lstStyle/>
          <a:p>
            <a:r>
              <a:rPr lang="en-US"/>
              <a:t>Transmission Main Alignment</a:t>
            </a:r>
          </a:p>
        </p:txBody>
      </p:sp>
      <p:sp>
        <p:nvSpPr>
          <p:cNvPr id="3" name="Slide Number Placeholder 2">
            <a:extLst>
              <a:ext uri="{FF2B5EF4-FFF2-40B4-BE49-F238E27FC236}">
                <a16:creationId xmlns:a16="http://schemas.microsoft.com/office/drawing/2014/main" id="{B22EE358-FB4B-ADEF-F05B-A844B6392D71}"/>
              </a:ext>
            </a:extLst>
          </p:cNvPr>
          <p:cNvSpPr>
            <a:spLocks noGrp="1"/>
          </p:cNvSpPr>
          <p:nvPr>
            <p:ph type="sldNum" sz="quarter" idx="12"/>
          </p:nvPr>
        </p:nvSpPr>
        <p:spPr/>
        <p:txBody>
          <a:bodyPr/>
          <a:lstStyle/>
          <a:p>
            <a:fld id="{D4927F8F-C925-4CB8-BC3E-B49E5718CBEF}" type="slidenum">
              <a:rPr lang="en-US" smtClean="0"/>
              <a:pPr/>
              <a:t>10</a:t>
            </a:fld>
            <a:endParaRPr lang="en-US" sz="1400"/>
          </a:p>
        </p:txBody>
      </p:sp>
      <p:pic>
        <p:nvPicPr>
          <p:cNvPr id="6" name="Online Image Placeholder 5">
            <a:extLst>
              <a:ext uri="{FF2B5EF4-FFF2-40B4-BE49-F238E27FC236}">
                <a16:creationId xmlns:a16="http://schemas.microsoft.com/office/drawing/2014/main" id="{CC4F9677-18BB-0B74-015F-2161D9463304}"/>
              </a:ext>
            </a:extLst>
          </p:cNvPr>
          <p:cNvPicPr>
            <a:picLocks noGrp="1" noChangeAspect="1"/>
          </p:cNvPicPr>
          <p:nvPr>
            <p:ph type="clipArt" sz="quarter" idx="13"/>
          </p:nvPr>
        </p:nvPicPr>
        <p:blipFill>
          <a:blip r:embed="rId2">
            <a:extLst>
              <a:ext uri="{28A0092B-C50C-407E-A947-70E740481C1C}">
                <a14:useLocalDpi xmlns:a14="http://schemas.microsoft.com/office/drawing/2010/main" val="0"/>
              </a:ext>
            </a:extLst>
          </a:blip>
          <a:stretch>
            <a:fillRect/>
          </a:stretch>
        </p:blipFill>
        <p:spPr>
          <a:xfrm>
            <a:off x="5314002" y="0"/>
            <a:ext cx="5143499" cy="6858000"/>
          </a:xfrm>
          <a:prstGeom prst="rect">
            <a:avLst/>
          </a:prstGeom>
        </p:spPr>
      </p:pic>
      <p:pic>
        <p:nvPicPr>
          <p:cNvPr id="4" name="Picture 3">
            <a:extLst>
              <a:ext uri="{FF2B5EF4-FFF2-40B4-BE49-F238E27FC236}">
                <a16:creationId xmlns:a16="http://schemas.microsoft.com/office/drawing/2014/main" id="{BFD70DA6-94A2-8D3D-2031-FB827117058C}"/>
              </a:ext>
            </a:extLst>
          </p:cNvPr>
          <p:cNvPicPr>
            <a:picLocks noChangeAspect="1"/>
          </p:cNvPicPr>
          <p:nvPr/>
        </p:nvPicPr>
        <p:blipFill>
          <a:blip r:embed="rId3"/>
          <a:srcRect t="2721" r="24498"/>
          <a:stretch>
            <a:fillRect/>
          </a:stretch>
        </p:blipFill>
        <p:spPr>
          <a:xfrm>
            <a:off x="336970" y="1939012"/>
            <a:ext cx="4513007" cy="3720650"/>
          </a:xfrm>
          <a:prstGeom prst="rect">
            <a:avLst/>
          </a:prstGeom>
        </p:spPr>
      </p:pic>
      <p:sp>
        <p:nvSpPr>
          <p:cNvPr id="5" name="Freeform: Shape 4">
            <a:extLst>
              <a:ext uri="{FF2B5EF4-FFF2-40B4-BE49-F238E27FC236}">
                <a16:creationId xmlns:a16="http://schemas.microsoft.com/office/drawing/2014/main" id="{A884E46F-DF67-67A9-D1E7-49AAE44194C2}"/>
              </a:ext>
            </a:extLst>
          </p:cNvPr>
          <p:cNvSpPr/>
          <p:nvPr/>
        </p:nvSpPr>
        <p:spPr>
          <a:xfrm>
            <a:off x="1397374" y="3875966"/>
            <a:ext cx="837221" cy="656644"/>
          </a:xfrm>
          <a:custGeom>
            <a:avLst/>
            <a:gdLst>
              <a:gd name="connsiteX0" fmla="*/ 0 w 1087718"/>
              <a:gd name="connsiteY0" fmla="*/ 280894 h 914400"/>
              <a:gd name="connsiteX1" fmla="*/ 95624 w 1087718"/>
              <a:gd name="connsiteY1" fmla="*/ 364565 h 914400"/>
              <a:gd name="connsiteX2" fmla="*/ 262965 w 1087718"/>
              <a:gd name="connsiteY2" fmla="*/ 370541 h 914400"/>
              <a:gd name="connsiteX3" fmla="*/ 436283 w 1087718"/>
              <a:gd name="connsiteY3" fmla="*/ 424330 h 914400"/>
              <a:gd name="connsiteX4" fmla="*/ 513977 w 1087718"/>
              <a:gd name="connsiteY4" fmla="*/ 513977 h 914400"/>
              <a:gd name="connsiteX5" fmla="*/ 621553 w 1087718"/>
              <a:gd name="connsiteY5" fmla="*/ 490071 h 914400"/>
              <a:gd name="connsiteX6" fmla="*/ 693271 w 1087718"/>
              <a:gd name="connsiteY6" fmla="*/ 699247 h 914400"/>
              <a:gd name="connsiteX7" fmla="*/ 770965 w 1087718"/>
              <a:gd name="connsiteY7" fmla="*/ 729130 h 914400"/>
              <a:gd name="connsiteX8" fmla="*/ 776942 w 1087718"/>
              <a:gd name="connsiteY8" fmla="*/ 836706 h 914400"/>
              <a:gd name="connsiteX9" fmla="*/ 836706 w 1087718"/>
              <a:gd name="connsiteY9" fmla="*/ 914400 h 914400"/>
              <a:gd name="connsiteX10" fmla="*/ 908424 w 1087718"/>
              <a:gd name="connsiteY10" fmla="*/ 890494 h 914400"/>
              <a:gd name="connsiteX11" fmla="*/ 872565 w 1087718"/>
              <a:gd name="connsiteY11" fmla="*/ 723153 h 914400"/>
              <a:gd name="connsiteX12" fmla="*/ 926353 w 1087718"/>
              <a:gd name="connsiteY12" fmla="*/ 591671 h 914400"/>
              <a:gd name="connsiteX13" fmla="*/ 848659 w 1087718"/>
              <a:gd name="connsiteY13" fmla="*/ 400424 h 914400"/>
              <a:gd name="connsiteX14" fmla="*/ 884518 w 1087718"/>
              <a:gd name="connsiteY14" fmla="*/ 256989 h 914400"/>
              <a:gd name="connsiteX15" fmla="*/ 992095 w 1087718"/>
              <a:gd name="connsiteY15" fmla="*/ 274918 h 914400"/>
              <a:gd name="connsiteX16" fmla="*/ 992095 w 1087718"/>
              <a:gd name="connsiteY16" fmla="*/ 167341 h 914400"/>
              <a:gd name="connsiteX17" fmla="*/ 1087718 w 1087718"/>
              <a:gd name="connsiteY17" fmla="*/ 77694 h 914400"/>
              <a:gd name="connsiteX18" fmla="*/ 1087718 w 1087718"/>
              <a:gd name="connsiteY18" fmla="*/ 17930 h 914400"/>
              <a:gd name="connsiteX19" fmla="*/ 776942 w 1087718"/>
              <a:gd name="connsiteY19" fmla="*/ 0 h 914400"/>
              <a:gd name="connsiteX20" fmla="*/ 262965 w 1087718"/>
              <a:gd name="connsiteY20" fmla="*/ 239059 h 914400"/>
              <a:gd name="connsiteX21" fmla="*/ 149412 w 1087718"/>
              <a:gd name="connsiteY21" fmla="*/ 215153 h 914400"/>
              <a:gd name="connsiteX22" fmla="*/ 41836 w 1087718"/>
              <a:gd name="connsiteY22" fmla="*/ 233083 h 914400"/>
              <a:gd name="connsiteX23" fmla="*/ 0 w 1087718"/>
              <a:gd name="connsiteY23" fmla="*/ 28089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87718" h="914400">
                <a:moveTo>
                  <a:pt x="0" y="280894"/>
                </a:moveTo>
                <a:lnTo>
                  <a:pt x="95624" y="364565"/>
                </a:lnTo>
                <a:lnTo>
                  <a:pt x="262965" y="370541"/>
                </a:lnTo>
                <a:lnTo>
                  <a:pt x="436283" y="424330"/>
                </a:lnTo>
                <a:lnTo>
                  <a:pt x="513977" y="513977"/>
                </a:lnTo>
                <a:lnTo>
                  <a:pt x="621553" y="490071"/>
                </a:lnTo>
                <a:lnTo>
                  <a:pt x="693271" y="699247"/>
                </a:lnTo>
                <a:lnTo>
                  <a:pt x="770965" y="729130"/>
                </a:lnTo>
                <a:lnTo>
                  <a:pt x="776942" y="836706"/>
                </a:lnTo>
                <a:lnTo>
                  <a:pt x="836706" y="914400"/>
                </a:lnTo>
                <a:lnTo>
                  <a:pt x="908424" y="890494"/>
                </a:lnTo>
                <a:lnTo>
                  <a:pt x="872565" y="723153"/>
                </a:lnTo>
                <a:lnTo>
                  <a:pt x="926353" y="591671"/>
                </a:lnTo>
                <a:lnTo>
                  <a:pt x="848659" y="400424"/>
                </a:lnTo>
                <a:lnTo>
                  <a:pt x="884518" y="256989"/>
                </a:lnTo>
                <a:lnTo>
                  <a:pt x="992095" y="274918"/>
                </a:lnTo>
                <a:lnTo>
                  <a:pt x="992095" y="167341"/>
                </a:lnTo>
                <a:lnTo>
                  <a:pt x="1087718" y="77694"/>
                </a:lnTo>
                <a:lnTo>
                  <a:pt x="1087718" y="17930"/>
                </a:lnTo>
                <a:lnTo>
                  <a:pt x="776942" y="0"/>
                </a:lnTo>
                <a:lnTo>
                  <a:pt x="262965" y="239059"/>
                </a:lnTo>
                <a:lnTo>
                  <a:pt x="149412" y="215153"/>
                </a:lnTo>
                <a:lnTo>
                  <a:pt x="41836" y="233083"/>
                </a:lnTo>
                <a:lnTo>
                  <a:pt x="0" y="280894"/>
                </a:lnTo>
                <a:close/>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Freeform: Shape 6">
            <a:extLst>
              <a:ext uri="{FF2B5EF4-FFF2-40B4-BE49-F238E27FC236}">
                <a16:creationId xmlns:a16="http://schemas.microsoft.com/office/drawing/2014/main" id="{769979A3-4C1F-5C23-D3FA-E36732E6DA1D}"/>
              </a:ext>
            </a:extLst>
          </p:cNvPr>
          <p:cNvSpPr/>
          <p:nvPr/>
        </p:nvSpPr>
        <p:spPr>
          <a:xfrm>
            <a:off x="1460260" y="3867340"/>
            <a:ext cx="529921" cy="160118"/>
          </a:xfrm>
          <a:custGeom>
            <a:avLst/>
            <a:gdLst>
              <a:gd name="connsiteX0" fmla="*/ 717176 w 717176"/>
              <a:gd name="connsiteY0" fmla="*/ 23906 h 251012"/>
              <a:gd name="connsiteX1" fmla="*/ 197223 w 717176"/>
              <a:gd name="connsiteY1" fmla="*/ 0 h 251012"/>
              <a:gd name="connsiteX2" fmla="*/ 191247 w 717176"/>
              <a:gd name="connsiteY2" fmla="*/ 65741 h 251012"/>
              <a:gd name="connsiteX3" fmla="*/ 209176 w 717176"/>
              <a:gd name="connsiteY3" fmla="*/ 83671 h 251012"/>
              <a:gd name="connsiteX4" fmla="*/ 0 w 717176"/>
              <a:gd name="connsiteY4" fmla="*/ 239059 h 251012"/>
              <a:gd name="connsiteX5" fmla="*/ 83670 w 717176"/>
              <a:gd name="connsiteY5" fmla="*/ 233082 h 251012"/>
              <a:gd name="connsiteX6" fmla="*/ 227106 w 717176"/>
              <a:gd name="connsiteY6" fmla="*/ 251012 h 251012"/>
              <a:gd name="connsiteX7" fmla="*/ 717176 w 717176"/>
              <a:gd name="connsiteY7" fmla="*/ 23906 h 25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176" h="251012">
                <a:moveTo>
                  <a:pt x="717176" y="23906"/>
                </a:moveTo>
                <a:lnTo>
                  <a:pt x="197223" y="0"/>
                </a:lnTo>
                <a:lnTo>
                  <a:pt x="191247" y="65741"/>
                </a:lnTo>
                <a:lnTo>
                  <a:pt x="209176" y="83671"/>
                </a:lnTo>
                <a:lnTo>
                  <a:pt x="0" y="239059"/>
                </a:lnTo>
                <a:lnTo>
                  <a:pt x="83670" y="233082"/>
                </a:lnTo>
                <a:lnTo>
                  <a:pt x="227106" y="251012"/>
                </a:lnTo>
                <a:lnTo>
                  <a:pt x="717176" y="23906"/>
                </a:lnTo>
                <a:close/>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en-US">
              <a:highlight>
                <a:srgbClr val="808080"/>
              </a:highlight>
            </a:endParaRPr>
          </a:p>
        </p:txBody>
      </p:sp>
      <p:sp>
        <p:nvSpPr>
          <p:cNvPr id="8" name="Freeform: Shape 7">
            <a:extLst>
              <a:ext uri="{FF2B5EF4-FFF2-40B4-BE49-F238E27FC236}">
                <a16:creationId xmlns:a16="http://schemas.microsoft.com/office/drawing/2014/main" id="{437179C8-F5C1-5BC6-0C85-999A966CCCBC}"/>
              </a:ext>
            </a:extLst>
          </p:cNvPr>
          <p:cNvSpPr/>
          <p:nvPr/>
        </p:nvSpPr>
        <p:spPr>
          <a:xfrm>
            <a:off x="1468886" y="4117083"/>
            <a:ext cx="357983" cy="151492"/>
          </a:xfrm>
          <a:custGeom>
            <a:avLst/>
            <a:gdLst>
              <a:gd name="connsiteX0" fmla="*/ 0 w 400424"/>
              <a:gd name="connsiteY0" fmla="*/ 0 h 191247"/>
              <a:gd name="connsiteX1" fmla="*/ 262965 w 400424"/>
              <a:gd name="connsiteY1" fmla="*/ 191247 h 191247"/>
              <a:gd name="connsiteX2" fmla="*/ 400424 w 400424"/>
              <a:gd name="connsiteY2" fmla="*/ 155388 h 191247"/>
              <a:gd name="connsiteX3" fmla="*/ 310777 w 400424"/>
              <a:gd name="connsiteY3" fmla="*/ 53788 h 191247"/>
              <a:gd name="connsiteX4" fmla="*/ 155389 w 400424"/>
              <a:gd name="connsiteY4" fmla="*/ 11953 h 191247"/>
              <a:gd name="connsiteX5" fmla="*/ 0 w 400424"/>
              <a:gd name="connsiteY5" fmla="*/ 0 h 19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424" h="191247">
                <a:moveTo>
                  <a:pt x="0" y="0"/>
                </a:moveTo>
                <a:lnTo>
                  <a:pt x="262965" y="191247"/>
                </a:lnTo>
                <a:lnTo>
                  <a:pt x="400424" y="155388"/>
                </a:lnTo>
                <a:lnTo>
                  <a:pt x="310777" y="53788"/>
                </a:lnTo>
                <a:lnTo>
                  <a:pt x="155389" y="11953"/>
                </a:lnTo>
                <a:lnTo>
                  <a:pt x="0" y="0"/>
                </a:lnTo>
                <a:close/>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en-US">
              <a:highlight>
                <a:srgbClr val="808080"/>
              </a:highlight>
            </a:endParaRPr>
          </a:p>
        </p:txBody>
      </p:sp>
      <p:sp>
        <p:nvSpPr>
          <p:cNvPr id="9" name="Isosceles Triangle 8">
            <a:extLst>
              <a:ext uri="{FF2B5EF4-FFF2-40B4-BE49-F238E27FC236}">
                <a16:creationId xmlns:a16="http://schemas.microsoft.com/office/drawing/2014/main" id="{4AF13376-631A-0A05-87CA-9CB3882A5120}"/>
              </a:ext>
            </a:extLst>
          </p:cNvPr>
          <p:cNvSpPr/>
          <p:nvPr/>
        </p:nvSpPr>
        <p:spPr>
          <a:xfrm>
            <a:off x="3021177" y="4565618"/>
            <a:ext cx="168076" cy="146649"/>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D42199AA-F55D-83FC-483F-19D83D9A9327}"/>
              </a:ext>
            </a:extLst>
          </p:cNvPr>
          <p:cNvSpPr/>
          <p:nvPr/>
        </p:nvSpPr>
        <p:spPr>
          <a:xfrm>
            <a:off x="1941303" y="4268575"/>
            <a:ext cx="168076" cy="146649"/>
          </a:xfrm>
          <a:prstGeom prst="triangle">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D377A02-DB32-BEC1-5EED-9064F3DA97B4}"/>
              </a:ext>
            </a:extLst>
          </p:cNvPr>
          <p:cNvCxnSpPr/>
          <p:nvPr/>
        </p:nvCxnSpPr>
        <p:spPr>
          <a:xfrm flipH="1" flipV="1">
            <a:off x="2109379" y="4415224"/>
            <a:ext cx="911798" cy="217161"/>
          </a:xfrm>
          <a:prstGeom prst="line">
            <a:avLst/>
          </a:prstGeom>
          <a:ln w="38100">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30306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6BF26E1-E3FA-066A-0483-FEE68F6657C7}"/>
              </a:ext>
            </a:extLst>
          </p:cNvPr>
          <p:cNvPicPr>
            <a:picLocks noGrp="1" noChangeAspect="1"/>
          </p:cNvPicPr>
          <p:nvPr>
            <p:ph idx="14"/>
          </p:nvPr>
        </p:nvPicPr>
        <p:blipFill>
          <a:blip r:embed="rId2">
            <a:extLst>
              <a:ext uri="{28A0092B-C50C-407E-A947-70E740481C1C}">
                <a14:useLocalDpi xmlns:a14="http://schemas.microsoft.com/office/drawing/2010/main" val="0"/>
              </a:ext>
            </a:extLst>
          </a:blip>
          <a:stretch>
            <a:fillRect/>
          </a:stretch>
        </p:blipFill>
        <p:spPr>
          <a:xfrm>
            <a:off x="4657932" y="-235069"/>
            <a:ext cx="7540118" cy="5837229"/>
          </a:xfrm>
          <a:prstGeom prst="rect">
            <a:avLst/>
          </a:prstGeom>
        </p:spPr>
      </p:pic>
      <p:sp>
        <p:nvSpPr>
          <p:cNvPr id="4" name="Title 3">
            <a:extLst>
              <a:ext uri="{FF2B5EF4-FFF2-40B4-BE49-F238E27FC236}">
                <a16:creationId xmlns:a16="http://schemas.microsoft.com/office/drawing/2014/main" id="{BF9C987A-1AA3-5CC7-DFB7-5D16213D59CA}"/>
              </a:ext>
            </a:extLst>
          </p:cNvPr>
          <p:cNvSpPr>
            <a:spLocks noGrp="1"/>
          </p:cNvSpPr>
          <p:nvPr>
            <p:ph type="title"/>
          </p:nvPr>
        </p:nvSpPr>
        <p:spPr>
          <a:xfrm>
            <a:off x="275304" y="720928"/>
            <a:ext cx="3883742" cy="659477"/>
          </a:xfrm>
        </p:spPr>
        <p:txBody>
          <a:bodyPr/>
          <a:lstStyle/>
          <a:p>
            <a:r>
              <a:rPr lang="en-US"/>
              <a:t>WTP Preliminary Rendering</a:t>
            </a:r>
          </a:p>
        </p:txBody>
      </p:sp>
      <p:sp>
        <p:nvSpPr>
          <p:cNvPr id="5" name="Slide Number Placeholder 4">
            <a:extLst>
              <a:ext uri="{FF2B5EF4-FFF2-40B4-BE49-F238E27FC236}">
                <a16:creationId xmlns:a16="http://schemas.microsoft.com/office/drawing/2014/main" id="{B04E8246-F318-C08F-3426-F4C7CFAF0BBA}"/>
              </a:ext>
            </a:extLst>
          </p:cNvPr>
          <p:cNvSpPr>
            <a:spLocks noGrp="1"/>
          </p:cNvSpPr>
          <p:nvPr>
            <p:ph type="sldNum" sz="quarter" idx="12"/>
          </p:nvPr>
        </p:nvSpPr>
        <p:spPr/>
        <p:txBody>
          <a:bodyPr/>
          <a:lstStyle/>
          <a:p>
            <a:fld id="{D4927F8F-C925-4CB8-BC3E-B49E5718CBEF}" type="slidenum">
              <a:rPr lang="en-US" smtClean="0"/>
              <a:pPr/>
              <a:t>11</a:t>
            </a:fld>
            <a:endParaRPr lang="en-US" sz="1400"/>
          </a:p>
        </p:txBody>
      </p:sp>
      <p:sp>
        <p:nvSpPr>
          <p:cNvPr id="8" name="Content Placeholder 1">
            <a:extLst>
              <a:ext uri="{FF2B5EF4-FFF2-40B4-BE49-F238E27FC236}">
                <a16:creationId xmlns:a16="http://schemas.microsoft.com/office/drawing/2014/main" id="{6E462A13-B325-C4AE-9516-61445CAA562F}"/>
              </a:ext>
            </a:extLst>
          </p:cNvPr>
          <p:cNvSpPr txBox="1">
            <a:spLocks/>
          </p:cNvSpPr>
          <p:nvPr/>
        </p:nvSpPr>
        <p:spPr>
          <a:xfrm>
            <a:off x="3940212" y="-145318"/>
            <a:ext cx="4487779" cy="2771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100" b="1">
                <a:solidFill>
                  <a:schemeClr val="bg1"/>
                </a:solidFill>
              </a:rPr>
              <a:t>Preliminary Concept – other concepts being considered</a:t>
            </a:r>
          </a:p>
        </p:txBody>
      </p:sp>
    </p:spTree>
    <p:extLst>
      <p:ext uri="{BB962C8B-B14F-4D97-AF65-F5344CB8AC3E}">
        <p14:creationId xmlns:p14="http://schemas.microsoft.com/office/powerpoint/2010/main" val="1254092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89D5B-F0DA-CDF5-607C-21F9D2C59349}"/>
              </a:ext>
            </a:extLst>
          </p:cNvPr>
          <p:cNvSpPr>
            <a:spLocks noGrp="1"/>
          </p:cNvSpPr>
          <p:nvPr>
            <p:ph type="title"/>
          </p:nvPr>
        </p:nvSpPr>
        <p:spPr/>
        <p:txBody>
          <a:bodyPr/>
          <a:lstStyle/>
          <a:p>
            <a:r>
              <a:rPr lang="en-US"/>
              <a:t>Community Commitment</a:t>
            </a:r>
          </a:p>
        </p:txBody>
      </p:sp>
      <p:sp>
        <p:nvSpPr>
          <p:cNvPr id="3" name="Content Placeholder 2">
            <a:extLst>
              <a:ext uri="{FF2B5EF4-FFF2-40B4-BE49-F238E27FC236}">
                <a16:creationId xmlns:a16="http://schemas.microsoft.com/office/drawing/2014/main" id="{5C3F6F45-DC40-16E1-C326-B16B696338C7}"/>
              </a:ext>
            </a:extLst>
          </p:cNvPr>
          <p:cNvSpPr>
            <a:spLocks noGrp="1"/>
          </p:cNvSpPr>
          <p:nvPr>
            <p:ph idx="1"/>
          </p:nvPr>
        </p:nvSpPr>
        <p:spPr>
          <a:xfrm>
            <a:off x="465826" y="1380404"/>
            <a:ext cx="11622341" cy="4537317"/>
          </a:xfrm>
        </p:spPr>
        <p:txBody>
          <a:bodyPr>
            <a:normAutofit/>
          </a:bodyPr>
          <a:lstStyle/>
          <a:p>
            <a:pPr>
              <a:lnSpc>
                <a:spcPct val="100000"/>
              </a:lnSpc>
              <a:spcBef>
                <a:spcPts val="1200"/>
              </a:spcBef>
              <a:buFont typeface="Wingdings" panose="05000000000000000000" pitchFamily="2" charset="2"/>
              <a:buChar char="§"/>
            </a:pPr>
            <a:r>
              <a:rPr lang="en-US" sz="2400"/>
              <a:t>City and WIP are committed to being good neighbor</a:t>
            </a:r>
          </a:p>
          <a:p>
            <a:pPr lvl="1">
              <a:lnSpc>
                <a:spcPct val="100000"/>
              </a:lnSpc>
              <a:spcBef>
                <a:spcPts val="1200"/>
              </a:spcBef>
              <a:buFont typeface="Wingdings" panose="05000000000000000000" pitchFamily="2" charset="2"/>
              <a:buChar char="§"/>
            </a:pPr>
            <a:r>
              <a:rPr lang="en-US" sz="2400" i="1"/>
              <a:t>Sessions like today are part of how we live out the values of… </a:t>
            </a:r>
          </a:p>
          <a:p>
            <a:pPr marL="457200" lvl="1" indent="0">
              <a:lnSpc>
                <a:spcPct val="100000"/>
              </a:lnSpc>
              <a:spcBef>
                <a:spcPts val="1200"/>
              </a:spcBef>
              <a:buNone/>
            </a:pPr>
            <a:r>
              <a:rPr lang="en-US" sz="2400" i="1"/>
              <a:t>	Quality, Sustainability, Transparency, Equity, Partnership </a:t>
            </a:r>
          </a:p>
          <a:p>
            <a:pPr>
              <a:lnSpc>
                <a:spcPct val="100000"/>
              </a:lnSpc>
              <a:spcBef>
                <a:spcPts val="1200"/>
              </a:spcBef>
              <a:buFont typeface="Wingdings" panose="05000000000000000000" pitchFamily="2" charset="2"/>
              <a:buChar char="§"/>
            </a:pPr>
            <a:r>
              <a:rPr lang="en-US" sz="2400"/>
              <a:t>We want to hear constructive ideas for building long-term, “good-neighbor” relationship</a:t>
            </a:r>
          </a:p>
          <a:p>
            <a:pPr>
              <a:lnSpc>
                <a:spcPct val="100000"/>
              </a:lnSpc>
              <a:spcBef>
                <a:spcPts val="1200"/>
              </a:spcBef>
              <a:buFont typeface="Wingdings" panose="05000000000000000000" pitchFamily="2" charset="2"/>
              <a:buChar char="§"/>
            </a:pPr>
            <a:endParaRPr lang="en-US" sz="2400"/>
          </a:p>
          <a:p>
            <a:pPr>
              <a:lnSpc>
                <a:spcPct val="100000"/>
              </a:lnSpc>
              <a:spcBef>
                <a:spcPts val="1200"/>
              </a:spcBef>
              <a:buFont typeface="Wingdings" panose="05000000000000000000" pitchFamily="2" charset="2"/>
              <a:buChar char="§"/>
            </a:pPr>
            <a:endParaRPr lang="en-US" sz="2400"/>
          </a:p>
        </p:txBody>
      </p:sp>
      <p:sp>
        <p:nvSpPr>
          <p:cNvPr id="4" name="Slide Number Placeholder 3">
            <a:extLst>
              <a:ext uri="{FF2B5EF4-FFF2-40B4-BE49-F238E27FC236}">
                <a16:creationId xmlns:a16="http://schemas.microsoft.com/office/drawing/2014/main" id="{3E8BB2F1-ECBA-7FAF-21D3-0CEF29F5C41E}"/>
              </a:ext>
            </a:extLst>
          </p:cNvPr>
          <p:cNvSpPr>
            <a:spLocks noGrp="1"/>
          </p:cNvSpPr>
          <p:nvPr>
            <p:ph type="sldNum" sz="quarter" idx="12"/>
          </p:nvPr>
        </p:nvSpPr>
        <p:spPr/>
        <p:txBody>
          <a:bodyPr/>
          <a:lstStyle/>
          <a:p>
            <a:fld id="{D4927F8F-C925-4CB8-BC3E-B49E5718CBEF}" type="slidenum">
              <a:rPr lang="en-US" smtClean="0"/>
              <a:t>12</a:t>
            </a:fld>
            <a:endParaRPr lang="en-US"/>
          </a:p>
        </p:txBody>
      </p:sp>
    </p:spTree>
    <p:extLst>
      <p:ext uri="{BB962C8B-B14F-4D97-AF65-F5344CB8AC3E}">
        <p14:creationId xmlns:p14="http://schemas.microsoft.com/office/powerpoint/2010/main" val="996066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123A9-D218-C6D2-A0FF-041593F140A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89E8A7-7F60-54CF-1E53-7AEDC6BCFBD5}"/>
              </a:ext>
            </a:extLst>
          </p:cNvPr>
          <p:cNvSpPr>
            <a:spLocks noGrp="1"/>
          </p:cNvSpPr>
          <p:nvPr>
            <p:ph idx="13"/>
          </p:nvPr>
        </p:nvSpPr>
        <p:spPr>
          <a:xfrm>
            <a:off x="348916" y="1263536"/>
            <a:ext cx="10533647" cy="481043"/>
          </a:xfrm>
        </p:spPr>
        <p:txBody>
          <a:bodyPr>
            <a:normAutofit/>
          </a:bodyPr>
          <a:lstStyle/>
          <a:p>
            <a:pPr marL="0" indent="0">
              <a:buNone/>
            </a:pPr>
            <a:r>
              <a:rPr lang="en-US"/>
              <a:t>How to Submit a Comment</a:t>
            </a:r>
          </a:p>
        </p:txBody>
      </p:sp>
      <p:sp>
        <p:nvSpPr>
          <p:cNvPr id="3" name="Title 2">
            <a:extLst>
              <a:ext uri="{FF2B5EF4-FFF2-40B4-BE49-F238E27FC236}">
                <a16:creationId xmlns:a16="http://schemas.microsoft.com/office/drawing/2014/main" id="{CC5058D6-3D53-280D-B106-9C2272B590F1}"/>
              </a:ext>
            </a:extLst>
          </p:cNvPr>
          <p:cNvSpPr>
            <a:spLocks noGrp="1"/>
          </p:cNvSpPr>
          <p:nvPr>
            <p:ph type="title"/>
          </p:nvPr>
        </p:nvSpPr>
        <p:spPr/>
        <p:txBody>
          <a:bodyPr/>
          <a:lstStyle/>
          <a:p>
            <a:r>
              <a:rPr lang="en-US"/>
              <a:t>Communications</a:t>
            </a:r>
          </a:p>
        </p:txBody>
      </p:sp>
      <p:sp>
        <p:nvSpPr>
          <p:cNvPr id="4" name="Slide Number Placeholder 3">
            <a:extLst>
              <a:ext uri="{FF2B5EF4-FFF2-40B4-BE49-F238E27FC236}">
                <a16:creationId xmlns:a16="http://schemas.microsoft.com/office/drawing/2014/main" id="{00269C2E-0421-8FA3-306D-D5DC8C98FA2A}"/>
              </a:ext>
            </a:extLst>
          </p:cNvPr>
          <p:cNvSpPr>
            <a:spLocks noGrp="1"/>
          </p:cNvSpPr>
          <p:nvPr>
            <p:ph type="sldNum" sz="quarter" idx="12"/>
          </p:nvPr>
        </p:nvSpPr>
        <p:spPr/>
        <p:txBody>
          <a:bodyPr/>
          <a:lstStyle/>
          <a:p>
            <a:fld id="{D4927F8F-C925-4CB8-BC3E-B49E5718CBEF}" type="slidenum">
              <a:rPr lang="en-US" smtClean="0"/>
              <a:pPr/>
              <a:t>13</a:t>
            </a:fld>
            <a:endParaRPr lang="en-US" sz="1400"/>
          </a:p>
        </p:txBody>
      </p:sp>
      <p:sp>
        <p:nvSpPr>
          <p:cNvPr id="8" name="Rectangle 7">
            <a:extLst>
              <a:ext uri="{FF2B5EF4-FFF2-40B4-BE49-F238E27FC236}">
                <a16:creationId xmlns:a16="http://schemas.microsoft.com/office/drawing/2014/main" id="{AFE84C35-9A4C-B5F3-F49D-4E9BCC54D345}"/>
              </a:ext>
            </a:extLst>
          </p:cNvPr>
          <p:cNvSpPr/>
          <p:nvPr/>
        </p:nvSpPr>
        <p:spPr>
          <a:xfrm>
            <a:off x="946527" y="1717643"/>
            <a:ext cx="4347368" cy="1054378"/>
          </a:xfrm>
          <a:prstGeom prst="rect">
            <a:avLst/>
          </a:prstGeom>
          <a:solidFill>
            <a:schemeClr val="accent6">
              <a:lumMod val="40000"/>
              <a:lumOff val="6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chemeClr val="tx2"/>
                </a:solidFill>
              </a:rPr>
              <a:t>Submit a comment on the website </a:t>
            </a:r>
            <a:r>
              <a:rPr lang="en-US" sz="1600" b="1">
                <a:solidFill>
                  <a:schemeClr val="accent4"/>
                </a:solidFill>
              </a:rPr>
              <a:t>JordanLakeWaterSupply.com </a:t>
            </a:r>
            <a:r>
              <a:rPr lang="en-US" sz="1600" b="1">
                <a:solidFill>
                  <a:schemeClr val="tx2"/>
                </a:solidFill>
              </a:rPr>
              <a:t>using the online comment form.</a:t>
            </a:r>
            <a:endParaRPr lang="en-US" sz="1600">
              <a:solidFill>
                <a:schemeClr val="tx2"/>
              </a:solidFill>
            </a:endParaRPr>
          </a:p>
        </p:txBody>
      </p:sp>
      <p:sp>
        <p:nvSpPr>
          <p:cNvPr id="5" name="Rectangle 4">
            <a:extLst>
              <a:ext uri="{FF2B5EF4-FFF2-40B4-BE49-F238E27FC236}">
                <a16:creationId xmlns:a16="http://schemas.microsoft.com/office/drawing/2014/main" id="{5812B3B9-EAA4-04DB-32BD-2035AEE6978E}"/>
              </a:ext>
            </a:extLst>
          </p:cNvPr>
          <p:cNvSpPr/>
          <p:nvPr/>
        </p:nvSpPr>
        <p:spPr>
          <a:xfrm>
            <a:off x="946527" y="2911203"/>
            <a:ext cx="4347368" cy="1054378"/>
          </a:xfrm>
          <a:prstGeom prst="rect">
            <a:avLst/>
          </a:prstGeom>
          <a:solidFill>
            <a:schemeClr val="accent6">
              <a:lumMod val="40000"/>
              <a:lumOff val="6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chemeClr val="tx2"/>
                </a:solidFill>
              </a:rPr>
              <a:t>Submit your comments in person today at our Community Open House.</a:t>
            </a:r>
            <a:endParaRPr lang="en-US" sz="1600">
              <a:solidFill>
                <a:schemeClr val="tx2"/>
              </a:solidFill>
            </a:endParaRPr>
          </a:p>
        </p:txBody>
      </p:sp>
      <p:sp>
        <p:nvSpPr>
          <p:cNvPr id="10" name="Rectangle 9">
            <a:extLst>
              <a:ext uri="{FF2B5EF4-FFF2-40B4-BE49-F238E27FC236}">
                <a16:creationId xmlns:a16="http://schemas.microsoft.com/office/drawing/2014/main" id="{901E3DCC-860B-E66D-689D-239F15D21A86}"/>
              </a:ext>
            </a:extLst>
          </p:cNvPr>
          <p:cNvSpPr/>
          <p:nvPr/>
        </p:nvSpPr>
        <p:spPr>
          <a:xfrm>
            <a:off x="946527" y="4104763"/>
            <a:ext cx="4347368" cy="1054378"/>
          </a:xfrm>
          <a:prstGeom prst="rect">
            <a:avLst/>
          </a:prstGeom>
          <a:solidFill>
            <a:schemeClr val="accent6">
              <a:lumMod val="40000"/>
              <a:lumOff val="6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chemeClr val="tx2"/>
                </a:solidFill>
              </a:rPr>
              <a:t>Mail a letter to</a:t>
            </a:r>
            <a:br>
              <a:rPr lang="en-US" sz="1600" b="1">
                <a:solidFill>
                  <a:schemeClr val="tx2"/>
                </a:solidFill>
              </a:rPr>
            </a:br>
            <a:r>
              <a:rPr lang="en-US" sz="1600" b="1">
                <a:solidFill>
                  <a:schemeClr val="tx2"/>
                </a:solidFill>
              </a:rPr>
              <a:t>555 Fayetteville Street, Ste 900,</a:t>
            </a:r>
            <a:br>
              <a:rPr lang="en-US" sz="1600" b="1">
                <a:solidFill>
                  <a:schemeClr val="tx2"/>
                </a:solidFill>
              </a:rPr>
            </a:br>
            <a:r>
              <a:rPr lang="en-US" sz="1600" b="1">
                <a:solidFill>
                  <a:schemeClr val="tx2"/>
                </a:solidFill>
              </a:rPr>
              <a:t>Raleigh, NC 27601.</a:t>
            </a:r>
            <a:endParaRPr lang="en-US" sz="1600">
              <a:solidFill>
                <a:schemeClr val="tx2"/>
              </a:solidFill>
            </a:endParaRPr>
          </a:p>
        </p:txBody>
      </p:sp>
      <p:pic>
        <p:nvPicPr>
          <p:cNvPr id="14" name="Graphic 13">
            <a:extLst>
              <a:ext uri="{FF2B5EF4-FFF2-40B4-BE49-F238E27FC236}">
                <a16:creationId xmlns:a16="http://schemas.microsoft.com/office/drawing/2014/main" id="{E78A8647-88F9-CC12-D9A5-6723004D0CF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64237" y="1805561"/>
            <a:ext cx="844261" cy="844261"/>
          </a:xfrm>
          <a:prstGeom prst="rect">
            <a:avLst/>
          </a:prstGeom>
        </p:spPr>
      </p:pic>
      <p:pic>
        <p:nvPicPr>
          <p:cNvPr id="16" name="Graphic 15">
            <a:extLst>
              <a:ext uri="{FF2B5EF4-FFF2-40B4-BE49-F238E27FC236}">
                <a16:creationId xmlns:a16="http://schemas.microsoft.com/office/drawing/2014/main" id="{532A340A-6282-BA2A-405C-072E3886AA3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64237" y="2999121"/>
            <a:ext cx="844261" cy="844261"/>
          </a:xfrm>
          <a:prstGeom prst="rect">
            <a:avLst/>
          </a:prstGeom>
        </p:spPr>
      </p:pic>
      <p:pic>
        <p:nvPicPr>
          <p:cNvPr id="18" name="Graphic 17">
            <a:extLst>
              <a:ext uri="{FF2B5EF4-FFF2-40B4-BE49-F238E27FC236}">
                <a16:creationId xmlns:a16="http://schemas.microsoft.com/office/drawing/2014/main" id="{D31BF570-F85B-EF27-403F-C30C5EE9803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4237" y="4192681"/>
            <a:ext cx="844261" cy="844261"/>
          </a:xfrm>
          <a:prstGeom prst="rect">
            <a:avLst/>
          </a:prstGeom>
        </p:spPr>
      </p:pic>
      <p:sp>
        <p:nvSpPr>
          <p:cNvPr id="19" name="Content Placeholder 1">
            <a:extLst>
              <a:ext uri="{FF2B5EF4-FFF2-40B4-BE49-F238E27FC236}">
                <a16:creationId xmlns:a16="http://schemas.microsoft.com/office/drawing/2014/main" id="{10617DC2-30A0-AB36-DE87-AC89776E0804}"/>
              </a:ext>
            </a:extLst>
          </p:cNvPr>
          <p:cNvSpPr txBox="1">
            <a:spLocks/>
          </p:cNvSpPr>
          <p:nvPr/>
        </p:nvSpPr>
        <p:spPr>
          <a:xfrm>
            <a:off x="348916" y="5268243"/>
            <a:ext cx="4944979" cy="6524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t>Comments will be accepted through the project design phase. As the project progresses, additional public meeting opportunities will be available.</a:t>
            </a:r>
          </a:p>
        </p:txBody>
      </p:sp>
      <p:sp>
        <p:nvSpPr>
          <p:cNvPr id="20" name="Rectangle 19">
            <a:extLst>
              <a:ext uri="{FF2B5EF4-FFF2-40B4-BE49-F238E27FC236}">
                <a16:creationId xmlns:a16="http://schemas.microsoft.com/office/drawing/2014/main" id="{6EF303FB-9CE4-5669-EBE2-E2501C8DD05C}"/>
              </a:ext>
            </a:extLst>
          </p:cNvPr>
          <p:cNvSpPr/>
          <p:nvPr/>
        </p:nvSpPr>
        <p:spPr>
          <a:xfrm>
            <a:off x="5967900" y="4741054"/>
            <a:ext cx="4941990" cy="1179630"/>
          </a:xfrm>
          <a:prstGeom prst="rect">
            <a:avLst/>
          </a:prstGeom>
          <a:solidFill>
            <a:schemeClr val="accent6">
              <a:lumMod val="40000"/>
              <a:lumOff val="6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You can sign up to join our stakeholder email list and receive quarterly newsletter updates on the project website: </a:t>
            </a:r>
            <a:r>
              <a:rPr lang="en-US" sz="1600" b="1">
                <a:solidFill>
                  <a:schemeClr val="tx2"/>
                </a:solidFill>
              </a:rPr>
              <a:t>JordanLakeWaterSupply.com</a:t>
            </a:r>
            <a:endParaRPr lang="en-US" sz="1600">
              <a:solidFill>
                <a:schemeClr val="tx2"/>
              </a:solidFill>
            </a:endParaRPr>
          </a:p>
        </p:txBody>
      </p:sp>
      <p:grpSp>
        <p:nvGrpSpPr>
          <p:cNvPr id="25" name="Group 24">
            <a:extLst>
              <a:ext uri="{FF2B5EF4-FFF2-40B4-BE49-F238E27FC236}">
                <a16:creationId xmlns:a16="http://schemas.microsoft.com/office/drawing/2014/main" id="{AD8548D8-5B94-9AC7-8BCE-52A6AA09AE9F}"/>
              </a:ext>
            </a:extLst>
          </p:cNvPr>
          <p:cNvGrpSpPr/>
          <p:nvPr/>
        </p:nvGrpSpPr>
        <p:grpSpPr>
          <a:xfrm>
            <a:off x="6284677" y="975622"/>
            <a:ext cx="4308436" cy="3871161"/>
            <a:chOff x="6284677" y="975622"/>
            <a:chExt cx="4308436" cy="3871161"/>
          </a:xfrm>
        </p:grpSpPr>
        <p:pic>
          <p:nvPicPr>
            <p:cNvPr id="22" name="Graphic 21">
              <a:extLst>
                <a:ext uri="{FF2B5EF4-FFF2-40B4-BE49-F238E27FC236}">
                  <a16:creationId xmlns:a16="http://schemas.microsoft.com/office/drawing/2014/main" id="{4F478E80-4EC6-09B5-3FD6-95ECF0B08C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84677" y="975622"/>
              <a:ext cx="4308436" cy="3871161"/>
            </a:xfrm>
            <a:prstGeom prst="rect">
              <a:avLst/>
            </a:prstGeom>
          </p:spPr>
        </p:pic>
        <p:pic>
          <p:nvPicPr>
            <p:cNvPr id="24" name="Graphic 23">
              <a:extLst>
                <a:ext uri="{FF2B5EF4-FFF2-40B4-BE49-F238E27FC236}">
                  <a16:creationId xmlns:a16="http://schemas.microsoft.com/office/drawing/2014/main" id="{91D68AD4-2D55-642C-05EA-F707A620C7A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172507" y="2544615"/>
              <a:ext cx="532774" cy="733175"/>
            </a:xfrm>
            <a:prstGeom prst="rect">
              <a:avLst/>
            </a:prstGeom>
          </p:spPr>
        </p:pic>
      </p:grpSp>
    </p:spTree>
    <p:extLst>
      <p:ext uri="{BB962C8B-B14F-4D97-AF65-F5344CB8AC3E}">
        <p14:creationId xmlns:p14="http://schemas.microsoft.com/office/powerpoint/2010/main" val="34316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348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5F75D-41B3-9B73-04BB-982E9E0C7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A4FDB4-20FB-B1A2-1F3F-EEBE99D8BF0D}"/>
              </a:ext>
            </a:extLst>
          </p:cNvPr>
          <p:cNvSpPr>
            <a:spLocks noGrp="1"/>
          </p:cNvSpPr>
          <p:nvPr>
            <p:ph type="title"/>
          </p:nvPr>
        </p:nvSpPr>
        <p:spPr/>
        <p:txBody>
          <a:bodyPr/>
          <a:lstStyle/>
          <a:p>
            <a:r>
              <a:rPr lang="en-US"/>
              <a:t>Raw Water Intake and Pump Station</a:t>
            </a:r>
          </a:p>
        </p:txBody>
      </p:sp>
      <p:sp>
        <p:nvSpPr>
          <p:cNvPr id="3" name="Slide Number Placeholder 2">
            <a:extLst>
              <a:ext uri="{FF2B5EF4-FFF2-40B4-BE49-F238E27FC236}">
                <a16:creationId xmlns:a16="http://schemas.microsoft.com/office/drawing/2014/main" id="{DA500D77-815E-6D16-5AB0-FE3F9E818DF2}"/>
              </a:ext>
            </a:extLst>
          </p:cNvPr>
          <p:cNvSpPr>
            <a:spLocks noGrp="1"/>
          </p:cNvSpPr>
          <p:nvPr>
            <p:ph type="sldNum" sz="quarter" idx="12"/>
          </p:nvPr>
        </p:nvSpPr>
        <p:spPr/>
        <p:txBody>
          <a:bodyPr/>
          <a:lstStyle/>
          <a:p>
            <a:fld id="{D4927F8F-C925-4CB8-BC3E-B49E5718CBEF}" type="slidenum">
              <a:rPr lang="en-US" smtClean="0"/>
              <a:pPr/>
              <a:t>15</a:t>
            </a:fld>
            <a:endParaRPr lang="en-US" sz="1400"/>
          </a:p>
        </p:txBody>
      </p:sp>
      <p:pic>
        <p:nvPicPr>
          <p:cNvPr id="6" name="Graphic 5">
            <a:extLst>
              <a:ext uri="{FF2B5EF4-FFF2-40B4-BE49-F238E27FC236}">
                <a16:creationId xmlns:a16="http://schemas.microsoft.com/office/drawing/2014/main" id="{891CBC57-8DDB-D238-815B-EF3DD2D90E9C}"/>
              </a:ext>
            </a:extLst>
          </p:cNvPr>
          <p:cNvPicPr>
            <a:picLocks noChangeAspect="1"/>
          </p:cNvPicPr>
          <p:nvPr/>
        </p:nvPicPr>
        <p:blipFill>
          <a:blip>
            <a:extLst>
              <a:ext uri="{96DAC541-7B7A-43D3-8B79-37D633B846F1}">
                <asvg:svgBlip xmlns:asvg="http://schemas.microsoft.com/office/drawing/2016/SVG/main" r:embed="rId2"/>
              </a:ext>
            </a:extLst>
          </a:blip>
          <a:srcRect l="-7156"/>
          <a:stretch>
            <a:fillRect/>
          </a:stretch>
        </p:blipFill>
        <p:spPr>
          <a:xfrm>
            <a:off x="336970" y="1380405"/>
            <a:ext cx="10797047" cy="4510060"/>
          </a:xfrm>
          <a:prstGeom prst="rect">
            <a:avLst/>
          </a:prstGeom>
        </p:spPr>
      </p:pic>
    </p:spTree>
    <p:extLst>
      <p:ext uri="{BB962C8B-B14F-4D97-AF65-F5344CB8AC3E}">
        <p14:creationId xmlns:p14="http://schemas.microsoft.com/office/powerpoint/2010/main" val="4192638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C1999-6ED3-7985-CEE9-871DEAC7C549}"/>
              </a:ext>
            </a:extLst>
          </p:cNvPr>
          <p:cNvSpPr>
            <a:spLocks noGrp="1"/>
          </p:cNvSpPr>
          <p:nvPr>
            <p:ph type="title"/>
          </p:nvPr>
        </p:nvSpPr>
        <p:spPr/>
        <p:txBody>
          <a:bodyPr/>
          <a:lstStyle/>
          <a:p>
            <a:r>
              <a:rPr lang="en-US"/>
              <a:t>Transmission Main Construction</a:t>
            </a:r>
          </a:p>
        </p:txBody>
      </p:sp>
      <p:sp>
        <p:nvSpPr>
          <p:cNvPr id="3" name="Slide Number Placeholder 2">
            <a:extLst>
              <a:ext uri="{FF2B5EF4-FFF2-40B4-BE49-F238E27FC236}">
                <a16:creationId xmlns:a16="http://schemas.microsoft.com/office/drawing/2014/main" id="{4DDA92FD-9A05-487D-3877-0EE55D9E0835}"/>
              </a:ext>
            </a:extLst>
          </p:cNvPr>
          <p:cNvSpPr>
            <a:spLocks noGrp="1"/>
          </p:cNvSpPr>
          <p:nvPr>
            <p:ph type="sldNum" sz="quarter" idx="12"/>
          </p:nvPr>
        </p:nvSpPr>
        <p:spPr/>
        <p:txBody>
          <a:bodyPr/>
          <a:lstStyle/>
          <a:p>
            <a:fld id="{D4927F8F-C925-4CB8-BC3E-B49E5718CBEF}" type="slidenum">
              <a:rPr lang="en-US" smtClean="0"/>
              <a:pPr/>
              <a:t>16</a:t>
            </a:fld>
            <a:endParaRPr lang="en-US" sz="1400"/>
          </a:p>
        </p:txBody>
      </p:sp>
      <p:cxnSp>
        <p:nvCxnSpPr>
          <p:cNvPr id="10" name="Straight Connector 9">
            <a:extLst>
              <a:ext uri="{FF2B5EF4-FFF2-40B4-BE49-F238E27FC236}">
                <a16:creationId xmlns:a16="http://schemas.microsoft.com/office/drawing/2014/main" id="{43CE3C7E-E713-2883-E54A-20014EC4C0CA}"/>
              </a:ext>
            </a:extLst>
          </p:cNvPr>
          <p:cNvCxnSpPr/>
          <p:nvPr/>
        </p:nvCxnSpPr>
        <p:spPr>
          <a:xfrm>
            <a:off x="1570121" y="3705726"/>
            <a:ext cx="8271711" cy="0"/>
          </a:xfrm>
          <a:prstGeom prst="line">
            <a:avLst/>
          </a:prstGeom>
          <a:ln>
            <a:headEnd type="diamond"/>
            <a:tailEnd type="diamond"/>
          </a:ln>
        </p:spPr>
        <p:style>
          <a:lnRef idx="2">
            <a:schemeClr val="accent6"/>
          </a:lnRef>
          <a:fillRef idx="0">
            <a:schemeClr val="accent6"/>
          </a:fillRef>
          <a:effectRef idx="1">
            <a:schemeClr val="accent6"/>
          </a:effectRef>
          <a:fontRef idx="minor">
            <a:schemeClr val="tx1"/>
          </a:fontRef>
        </p:style>
      </p:cxnSp>
      <p:cxnSp>
        <p:nvCxnSpPr>
          <p:cNvPr id="11" name="Straight Connector 10">
            <a:extLst>
              <a:ext uri="{FF2B5EF4-FFF2-40B4-BE49-F238E27FC236}">
                <a16:creationId xmlns:a16="http://schemas.microsoft.com/office/drawing/2014/main" id="{34E8AEF0-FA8D-8940-AF99-35FED49EB3B1}"/>
              </a:ext>
            </a:extLst>
          </p:cNvPr>
          <p:cNvCxnSpPr>
            <a:cxnSpLocks/>
          </p:cNvCxnSpPr>
          <p:nvPr/>
        </p:nvCxnSpPr>
        <p:spPr>
          <a:xfrm>
            <a:off x="5708984" y="1425742"/>
            <a:ext cx="0" cy="4535905"/>
          </a:xfrm>
          <a:prstGeom prst="line">
            <a:avLst/>
          </a:prstGeom>
          <a:ln>
            <a:headEnd type="diamond"/>
            <a:tailEnd type="diamond"/>
          </a:ln>
        </p:spPr>
        <p:style>
          <a:lnRef idx="2">
            <a:schemeClr val="accent6"/>
          </a:lnRef>
          <a:fillRef idx="0">
            <a:schemeClr val="accent6"/>
          </a:fillRef>
          <a:effectRef idx="1">
            <a:schemeClr val="accent6"/>
          </a:effectRef>
          <a:fontRef idx="minor">
            <a:schemeClr val="tx1"/>
          </a:fontRef>
        </p:style>
      </p:cxnSp>
      <p:sp>
        <p:nvSpPr>
          <p:cNvPr id="15" name="Content Placeholder 1">
            <a:extLst>
              <a:ext uri="{FF2B5EF4-FFF2-40B4-BE49-F238E27FC236}">
                <a16:creationId xmlns:a16="http://schemas.microsoft.com/office/drawing/2014/main" id="{6F07B86F-9BF3-CB5A-80B0-60A2E0109C09}"/>
              </a:ext>
            </a:extLst>
          </p:cNvPr>
          <p:cNvSpPr txBox="1">
            <a:spLocks/>
          </p:cNvSpPr>
          <p:nvPr/>
        </p:nvSpPr>
        <p:spPr>
          <a:xfrm>
            <a:off x="1867206" y="1413931"/>
            <a:ext cx="3544688" cy="625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Construction will be in cleared corridors or adjacent to the right of way.</a:t>
            </a:r>
          </a:p>
        </p:txBody>
      </p:sp>
      <p:sp>
        <p:nvSpPr>
          <p:cNvPr id="16" name="Content Placeholder 1">
            <a:extLst>
              <a:ext uri="{FF2B5EF4-FFF2-40B4-BE49-F238E27FC236}">
                <a16:creationId xmlns:a16="http://schemas.microsoft.com/office/drawing/2014/main" id="{CC863DDA-B269-6B1F-F14C-593524309E30}"/>
              </a:ext>
            </a:extLst>
          </p:cNvPr>
          <p:cNvSpPr txBox="1">
            <a:spLocks/>
          </p:cNvSpPr>
          <p:nvPr/>
        </p:nvSpPr>
        <p:spPr>
          <a:xfrm>
            <a:off x="6031610" y="1413931"/>
            <a:ext cx="3544688" cy="62594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Restoration and temporary driveway repair will occur following pipe installation.</a:t>
            </a:r>
          </a:p>
        </p:txBody>
      </p:sp>
      <p:sp>
        <p:nvSpPr>
          <p:cNvPr id="17" name="Content Placeholder 1">
            <a:extLst>
              <a:ext uri="{FF2B5EF4-FFF2-40B4-BE49-F238E27FC236}">
                <a16:creationId xmlns:a16="http://schemas.microsoft.com/office/drawing/2014/main" id="{0A28416D-5530-24A9-F319-4D40F61A1F71}"/>
              </a:ext>
            </a:extLst>
          </p:cNvPr>
          <p:cNvSpPr txBox="1">
            <a:spLocks/>
          </p:cNvSpPr>
          <p:nvPr/>
        </p:nvSpPr>
        <p:spPr>
          <a:xfrm>
            <a:off x="1867206" y="3751064"/>
            <a:ext cx="3544688" cy="625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Easement width and location will vary along the pipe route.</a:t>
            </a:r>
          </a:p>
        </p:txBody>
      </p:sp>
      <p:sp>
        <p:nvSpPr>
          <p:cNvPr id="18" name="Content Placeholder 1">
            <a:extLst>
              <a:ext uri="{FF2B5EF4-FFF2-40B4-BE49-F238E27FC236}">
                <a16:creationId xmlns:a16="http://schemas.microsoft.com/office/drawing/2014/main" id="{E2C0B605-985C-82B6-2BFC-A297929EDF55}"/>
              </a:ext>
            </a:extLst>
          </p:cNvPr>
          <p:cNvSpPr txBox="1">
            <a:spLocks/>
          </p:cNvSpPr>
          <p:nvPr/>
        </p:nvSpPr>
        <p:spPr>
          <a:xfrm>
            <a:off x="6031610" y="3751064"/>
            <a:ext cx="3544688" cy="625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After construction, the corridor is stabilized and grass is allowed to grow.</a:t>
            </a:r>
          </a:p>
        </p:txBody>
      </p:sp>
      <p:pic>
        <p:nvPicPr>
          <p:cNvPr id="20" name="Graphic 19">
            <a:extLst>
              <a:ext uri="{FF2B5EF4-FFF2-40B4-BE49-F238E27FC236}">
                <a16:creationId xmlns:a16="http://schemas.microsoft.com/office/drawing/2014/main" id="{FD3BD476-F968-4690-B8BE-8B46F4FF62B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76794" y="1877130"/>
            <a:ext cx="2197230" cy="1648715"/>
          </a:xfrm>
          <a:prstGeom prst="rect">
            <a:avLst/>
          </a:prstGeom>
        </p:spPr>
      </p:pic>
      <p:pic>
        <p:nvPicPr>
          <p:cNvPr id="22" name="Graphic 21">
            <a:extLst>
              <a:ext uri="{FF2B5EF4-FFF2-40B4-BE49-F238E27FC236}">
                <a16:creationId xmlns:a16="http://schemas.microsoft.com/office/drawing/2014/main" id="{67DE8995-E8B7-B0E3-52EF-3072ADDC7C6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80184" y="1915207"/>
            <a:ext cx="2162353" cy="1620180"/>
          </a:xfrm>
          <a:prstGeom prst="rect">
            <a:avLst/>
          </a:prstGeom>
        </p:spPr>
      </p:pic>
      <p:pic>
        <p:nvPicPr>
          <p:cNvPr id="24" name="Graphic 23">
            <a:extLst>
              <a:ext uri="{FF2B5EF4-FFF2-40B4-BE49-F238E27FC236}">
                <a16:creationId xmlns:a16="http://schemas.microsoft.com/office/drawing/2014/main" id="{EC9FB87C-03D2-CB27-5E85-368A0349006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38391" y="1834188"/>
            <a:ext cx="4308910" cy="1848870"/>
          </a:xfrm>
          <a:prstGeom prst="rect">
            <a:avLst/>
          </a:prstGeom>
        </p:spPr>
      </p:pic>
      <p:pic>
        <p:nvPicPr>
          <p:cNvPr id="26" name="Graphic 25">
            <a:extLst>
              <a:ext uri="{FF2B5EF4-FFF2-40B4-BE49-F238E27FC236}">
                <a16:creationId xmlns:a16="http://schemas.microsoft.com/office/drawing/2014/main" id="{29812790-2E93-E92F-BB34-9E0420B525C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46284" y="4179783"/>
            <a:ext cx="4986344" cy="1913886"/>
          </a:xfrm>
          <a:prstGeom prst="rect">
            <a:avLst/>
          </a:prstGeom>
        </p:spPr>
      </p:pic>
      <p:pic>
        <p:nvPicPr>
          <p:cNvPr id="30" name="Graphic 29">
            <a:extLst>
              <a:ext uri="{FF2B5EF4-FFF2-40B4-BE49-F238E27FC236}">
                <a16:creationId xmlns:a16="http://schemas.microsoft.com/office/drawing/2014/main" id="{3CB2566C-5710-90EA-E5AA-1AD8DE55AAF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775432" y="4184459"/>
            <a:ext cx="5477764" cy="2454466"/>
          </a:xfrm>
          <a:prstGeom prst="rect">
            <a:avLst/>
          </a:prstGeom>
        </p:spPr>
      </p:pic>
    </p:spTree>
    <p:extLst>
      <p:ext uri="{BB962C8B-B14F-4D97-AF65-F5344CB8AC3E}">
        <p14:creationId xmlns:p14="http://schemas.microsoft.com/office/powerpoint/2010/main" val="4083747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75B4B9-AA4B-69DE-7987-36337C67B6BF}"/>
              </a:ext>
            </a:extLst>
          </p:cNvPr>
          <p:cNvSpPr>
            <a:spLocks noGrp="1"/>
          </p:cNvSpPr>
          <p:nvPr>
            <p:ph type="title"/>
          </p:nvPr>
        </p:nvSpPr>
        <p:spPr>
          <a:xfrm>
            <a:off x="300789" y="622604"/>
            <a:ext cx="11500769" cy="659477"/>
          </a:xfrm>
        </p:spPr>
        <p:txBody>
          <a:bodyPr/>
          <a:lstStyle/>
          <a:p>
            <a:r>
              <a:rPr lang="en-US"/>
              <a:t>What’s included in a typical water plant?</a:t>
            </a:r>
          </a:p>
        </p:txBody>
      </p:sp>
      <p:sp>
        <p:nvSpPr>
          <p:cNvPr id="4" name="Content Placeholder 3">
            <a:extLst>
              <a:ext uri="{FF2B5EF4-FFF2-40B4-BE49-F238E27FC236}">
                <a16:creationId xmlns:a16="http://schemas.microsoft.com/office/drawing/2014/main" id="{3DAC2F6C-F0E2-B4C4-4661-415619E20D1A}"/>
              </a:ext>
            </a:extLst>
          </p:cNvPr>
          <p:cNvSpPr>
            <a:spLocks noGrp="1"/>
          </p:cNvSpPr>
          <p:nvPr>
            <p:ph idx="1"/>
          </p:nvPr>
        </p:nvSpPr>
        <p:spPr>
          <a:xfrm>
            <a:off x="278098" y="1186009"/>
            <a:ext cx="11500770" cy="4529669"/>
          </a:xfrm>
        </p:spPr>
        <p:txBody>
          <a:bodyPr>
            <a:normAutofit/>
          </a:bodyPr>
          <a:lstStyle/>
          <a:p>
            <a:r>
              <a:rPr lang="en-US" sz="2400"/>
              <a:t>Employee &amp; visitor parking</a:t>
            </a:r>
          </a:p>
          <a:p>
            <a:r>
              <a:rPr lang="en-US" sz="2400"/>
              <a:t>Administration offices </a:t>
            </a:r>
          </a:p>
          <a:p>
            <a:r>
              <a:rPr lang="en-US" sz="2400"/>
              <a:t>Laboratory</a:t>
            </a:r>
          </a:p>
          <a:p>
            <a:r>
              <a:rPr lang="en-US" sz="2400"/>
              <a:t>Maintenance shop</a:t>
            </a:r>
          </a:p>
          <a:p>
            <a:r>
              <a:rPr lang="en-US" sz="2400"/>
              <a:t>Electrical power supply</a:t>
            </a:r>
          </a:p>
        </p:txBody>
      </p:sp>
      <p:sp>
        <p:nvSpPr>
          <p:cNvPr id="2" name="Slide Number Placeholder 1">
            <a:extLst>
              <a:ext uri="{FF2B5EF4-FFF2-40B4-BE49-F238E27FC236}">
                <a16:creationId xmlns:a16="http://schemas.microsoft.com/office/drawing/2014/main" id="{7CA0FC72-40A8-37DB-A342-B09F48CDC33D}"/>
              </a:ext>
            </a:extLst>
          </p:cNvPr>
          <p:cNvSpPr>
            <a:spLocks noGrp="1"/>
          </p:cNvSpPr>
          <p:nvPr>
            <p:ph type="sldNum" sz="quarter" idx="12"/>
          </p:nvPr>
        </p:nvSpPr>
        <p:spPr/>
        <p:txBody>
          <a:bodyPr/>
          <a:lstStyle/>
          <a:p>
            <a:fld id="{D4927F8F-C925-4CB8-BC3E-B49E5718CBEF}" type="slidenum">
              <a:rPr lang="en-US" smtClean="0"/>
              <a:t>17</a:t>
            </a:fld>
            <a:endParaRPr lang="en-US"/>
          </a:p>
        </p:txBody>
      </p:sp>
      <p:sp>
        <p:nvSpPr>
          <p:cNvPr id="5" name="Content Placeholder 4">
            <a:extLst>
              <a:ext uri="{FF2B5EF4-FFF2-40B4-BE49-F238E27FC236}">
                <a16:creationId xmlns:a16="http://schemas.microsoft.com/office/drawing/2014/main" id="{79B8C225-4280-99FB-581D-EB57D533A9C3}"/>
              </a:ext>
            </a:extLst>
          </p:cNvPr>
          <p:cNvSpPr>
            <a:spLocks noGrp="1"/>
          </p:cNvSpPr>
          <p:nvPr>
            <p:ph sz="half" idx="4294967295"/>
          </p:nvPr>
        </p:nvSpPr>
        <p:spPr>
          <a:xfrm>
            <a:off x="6602413" y="1444625"/>
            <a:ext cx="5589587" cy="5227638"/>
          </a:xfrm>
        </p:spPr>
        <p:txBody>
          <a:bodyPr>
            <a:normAutofit/>
          </a:bodyPr>
          <a:lstStyle/>
          <a:p>
            <a:r>
              <a:rPr lang="en-US" sz="2400"/>
              <a:t>Emergency generators</a:t>
            </a:r>
          </a:p>
          <a:p>
            <a:r>
              <a:rPr lang="en-US" sz="2400"/>
              <a:t>Storage tanks (untreated &amp; treated water)</a:t>
            </a:r>
          </a:p>
          <a:p>
            <a:r>
              <a:rPr lang="en-US" sz="2400"/>
              <a:t>Treatment basins &amp; facilities</a:t>
            </a:r>
          </a:p>
          <a:p>
            <a:r>
              <a:rPr lang="en-US" sz="2400"/>
              <a:t>Chemicals to treat the water</a:t>
            </a:r>
          </a:p>
          <a:p>
            <a:r>
              <a:rPr lang="en-US" sz="2400"/>
              <a:t>Disinfection process</a:t>
            </a:r>
          </a:p>
          <a:p>
            <a:r>
              <a:rPr lang="en-US" sz="2400"/>
              <a:t>Treated water (“finished water”) pump station</a:t>
            </a:r>
          </a:p>
          <a:p>
            <a:r>
              <a:rPr lang="en-US" sz="2400"/>
              <a:t>Facility to thicken, store &amp; haul away solids/sediments from treatment process</a:t>
            </a:r>
          </a:p>
          <a:p>
            <a:r>
              <a:rPr lang="en-US" sz="2400"/>
              <a:t>Roads, stormwater management</a:t>
            </a:r>
          </a:p>
          <a:p>
            <a:r>
              <a:rPr lang="en-US" sz="2400"/>
              <a:t>Space for future expansion</a:t>
            </a:r>
          </a:p>
        </p:txBody>
      </p:sp>
      <p:sp>
        <p:nvSpPr>
          <p:cNvPr id="8" name="Content Placeholder 3">
            <a:extLst>
              <a:ext uri="{FF2B5EF4-FFF2-40B4-BE49-F238E27FC236}">
                <a16:creationId xmlns:a16="http://schemas.microsoft.com/office/drawing/2014/main" id="{B5D3AC5B-6EBA-5438-6F1C-E092CF5BA845}"/>
              </a:ext>
            </a:extLst>
          </p:cNvPr>
          <p:cNvSpPr txBox="1">
            <a:spLocks/>
          </p:cNvSpPr>
          <p:nvPr/>
        </p:nvSpPr>
        <p:spPr>
          <a:xfrm>
            <a:off x="289444" y="3429000"/>
            <a:ext cx="6146661" cy="3177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2400"/>
              <a:t>~10-20 employees typical</a:t>
            </a:r>
          </a:p>
          <a:p>
            <a:pPr lvl="1">
              <a:buClr>
                <a:schemeClr val="accent1"/>
              </a:buClr>
            </a:pPr>
            <a:r>
              <a:rPr lang="en-US"/>
              <a:t>Plant tours for student groups are common</a:t>
            </a:r>
          </a:p>
          <a:p>
            <a:pPr>
              <a:buClr>
                <a:schemeClr val="accent1"/>
              </a:buClr>
            </a:pPr>
            <a:r>
              <a:rPr lang="en-US" sz="2400"/>
              <a:t>2 entrances </a:t>
            </a:r>
          </a:p>
          <a:p>
            <a:pPr>
              <a:buClr>
                <a:schemeClr val="accent1"/>
              </a:buClr>
            </a:pPr>
            <a:r>
              <a:rPr lang="en-US" sz="2400"/>
              <a:t>Fencing &amp; gates</a:t>
            </a:r>
          </a:p>
          <a:p>
            <a:pPr>
              <a:buClr>
                <a:schemeClr val="accent1"/>
              </a:buClr>
            </a:pPr>
            <a:r>
              <a:rPr lang="en-US" sz="2400"/>
              <a:t>Physical security (CCTV cameras, key-card access for gates &amp; buildings)</a:t>
            </a:r>
          </a:p>
          <a:p>
            <a:pPr>
              <a:buClr>
                <a:schemeClr val="accent1"/>
              </a:buClr>
            </a:pPr>
            <a:endParaRPr lang="en-US" sz="2400"/>
          </a:p>
        </p:txBody>
      </p:sp>
      <p:pic>
        <p:nvPicPr>
          <p:cNvPr id="10" name="Graphic 9">
            <a:extLst>
              <a:ext uri="{FF2B5EF4-FFF2-40B4-BE49-F238E27FC236}">
                <a16:creationId xmlns:a16="http://schemas.microsoft.com/office/drawing/2014/main" id="{192680AB-86B2-68A3-BF28-6976B56B12C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80739" y="219075"/>
            <a:ext cx="1827625" cy="1611293"/>
          </a:xfrm>
          <a:prstGeom prst="rect">
            <a:avLst/>
          </a:prstGeom>
        </p:spPr>
      </p:pic>
    </p:spTree>
    <p:extLst>
      <p:ext uri="{BB962C8B-B14F-4D97-AF65-F5344CB8AC3E}">
        <p14:creationId xmlns:p14="http://schemas.microsoft.com/office/powerpoint/2010/main" val="767214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C9372-22FB-B141-6FC6-FCECB93E122C}"/>
              </a:ext>
            </a:extLst>
          </p:cNvPr>
          <p:cNvSpPr>
            <a:spLocks noGrp="1"/>
          </p:cNvSpPr>
          <p:nvPr>
            <p:ph type="title"/>
          </p:nvPr>
        </p:nvSpPr>
        <p:spPr>
          <a:xfrm>
            <a:off x="300789" y="612773"/>
            <a:ext cx="11500769" cy="659477"/>
          </a:xfrm>
        </p:spPr>
        <p:txBody>
          <a:bodyPr/>
          <a:lstStyle/>
          <a:p>
            <a:r>
              <a:rPr lang="en-US"/>
              <a:t>Chemicals and Odors</a:t>
            </a:r>
          </a:p>
        </p:txBody>
      </p:sp>
      <p:sp>
        <p:nvSpPr>
          <p:cNvPr id="3" name="Content Placeholder 2">
            <a:extLst>
              <a:ext uri="{FF2B5EF4-FFF2-40B4-BE49-F238E27FC236}">
                <a16:creationId xmlns:a16="http://schemas.microsoft.com/office/drawing/2014/main" id="{4FCBE6FD-8F25-ED9A-A5E1-D82FB45EA49A}"/>
              </a:ext>
            </a:extLst>
          </p:cNvPr>
          <p:cNvSpPr>
            <a:spLocks noGrp="1"/>
          </p:cNvSpPr>
          <p:nvPr>
            <p:ph idx="1"/>
          </p:nvPr>
        </p:nvSpPr>
        <p:spPr>
          <a:xfrm>
            <a:off x="300790" y="1140543"/>
            <a:ext cx="11500770" cy="4803058"/>
          </a:xfrm>
        </p:spPr>
        <p:txBody>
          <a:bodyPr>
            <a:normAutofit fontScale="92500" lnSpcReduction="20000"/>
          </a:bodyPr>
          <a:lstStyle/>
          <a:p>
            <a:r>
              <a:rPr lang="en-US"/>
              <a:t>Preliminary list of chemicals:  </a:t>
            </a:r>
          </a:p>
          <a:p>
            <a:pPr lvl="2"/>
            <a:r>
              <a:rPr lang="en-US" sz="1900"/>
              <a:t>Coagulant (such as alum or ferric sulfate)</a:t>
            </a:r>
          </a:p>
          <a:p>
            <a:pPr lvl="2"/>
            <a:r>
              <a:rPr lang="en-US" sz="1900"/>
              <a:t>Caustic and/or lime</a:t>
            </a:r>
          </a:p>
          <a:p>
            <a:pPr lvl="2"/>
            <a:r>
              <a:rPr lang="en-US" sz="1900"/>
              <a:t>Polymer</a:t>
            </a:r>
          </a:p>
          <a:p>
            <a:pPr lvl="2"/>
            <a:r>
              <a:rPr lang="en-US" sz="1900"/>
              <a:t>Sodium Hypochlorite for disinfection</a:t>
            </a:r>
          </a:p>
          <a:p>
            <a:pPr lvl="2"/>
            <a:r>
              <a:rPr lang="en-US" sz="1900"/>
              <a:t>Fluoride</a:t>
            </a:r>
          </a:p>
          <a:p>
            <a:pPr lvl="2"/>
            <a:r>
              <a:rPr lang="en-US" sz="1900"/>
              <a:t>Corrosion Inhibitor</a:t>
            </a:r>
          </a:p>
          <a:p>
            <a:pPr lvl="2"/>
            <a:r>
              <a:rPr lang="en-US" sz="1900"/>
              <a:t>Ozone</a:t>
            </a:r>
          </a:p>
          <a:p>
            <a:pPr lvl="2"/>
            <a:r>
              <a:rPr lang="en-US" sz="1900"/>
              <a:t>Permanganate</a:t>
            </a:r>
          </a:p>
          <a:p>
            <a:pPr lvl="2"/>
            <a:r>
              <a:rPr lang="en-US" sz="1900"/>
              <a:t>Aqua Ammonia</a:t>
            </a:r>
          </a:p>
          <a:p>
            <a:pPr lvl="2"/>
            <a:r>
              <a:rPr lang="en-US" sz="1900"/>
              <a:t>Calcium thiosulfate or bisulfite (for </a:t>
            </a:r>
            <a:r>
              <a:rPr lang="en-US" sz="1900" err="1"/>
              <a:t>dechlorination</a:t>
            </a:r>
            <a:r>
              <a:rPr lang="en-US" sz="1900"/>
              <a:t>)</a:t>
            </a:r>
          </a:p>
          <a:p>
            <a:r>
              <a:rPr lang="en-US"/>
              <a:t>Chemicals will be stored in accordance with City, County and State Building Codes</a:t>
            </a:r>
          </a:p>
          <a:p>
            <a:r>
              <a:rPr lang="en-US"/>
              <a:t>All chemicals will be liquid (except ozone, which is generated as needed, and possibly also a dry polymer) and stored in tanks in a building as in the photo </a:t>
            </a:r>
          </a:p>
          <a:p>
            <a:r>
              <a:rPr lang="en-US"/>
              <a:t>Most chemicals will be over 6,000 gallons stored so that chemicals can be purchased in truckloads so less trucking required</a:t>
            </a:r>
          </a:p>
          <a:p>
            <a:r>
              <a:rPr lang="en-US"/>
              <a:t>No detectable odors are expected offsite </a:t>
            </a:r>
          </a:p>
        </p:txBody>
      </p:sp>
      <p:sp>
        <p:nvSpPr>
          <p:cNvPr id="4" name="Slide Number Placeholder 3">
            <a:extLst>
              <a:ext uri="{FF2B5EF4-FFF2-40B4-BE49-F238E27FC236}">
                <a16:creationId xmlns:a16="http://schemas.microsoft.com/office/drawing/2014/main" id="{5C0EC5E6-F679-2F07-58CD-071780542C1C}"/>
              </a:ext>
            </a:extLst>
          </p:cNvPr>
          <p:cNvSpPr>
            <a:spLocks noGrp="1"/>
          </p:cNvSpPr>
          <p:nvPr>
            <p:ph type="sldNum" sz="quarter" idx="12"/>
          </p:nvPr>
        </p:nvSpPr>
        <p:spPr/>
        <p:txBody>
          <a:bodyPr/>
          <a:lstStyle/>
          <a:p>
            <a:fld id="{D4927F8F-C925-4CB8-BC3E-B49E5718CBEF}" type="slidenum">
              <a:rPr lang="en-US" smtClean="0"/>
              <a:t>18</a:t>
            </a:fld>
            <a:endParaRPr lang="en-US"/>
          </a:p>
        </p:txBody>
      </p:sp>
      <p:pic>
        <p:nvPicPr>
          <p:cNvPr id="6" name="Picture 5">
            <a:extLst>
              <a:ext uri="{FF2B5EF4-FFF2-40B4-BE49-F238E27FC236}">
                <a16:creationId xmlns:a16="http://schemas.microsoft.com/office/drawing/2014/main" id="{D31C2EA5-1DC2-5AE6-3110-FF4700110870}"/>
              </a:ext>
            </a:extLst>
          </p:cNvPr>
          <p:cNvPicPr>
            <a:picLocks noChangeAspect="1"/>
          </p:cNvPicPr>
          <p:nvPr/>
        </p:nvPicPr>
        <p:blipFill>
          <a:blip r:embed="rId3"/>
          <a:stretch>
            <a:fillRect/>
          </a:stretch>
        </p:blipFill>
        <p:spPr>
          <a:xfrm>
            <a:off x="8156101" y="720928"/>
            <a:ext cx="3285952" cy="2869582"/>
          </a:xfrm>
          <a:prstGeom prst="rect">
            <a:avLst/>
          </a:prstGeom>
          <a:ln w="127000" cap="sq">
            <a:no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96859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A27F9-73E0-15B0-4BC5-E14259A8744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78F5D7-1995-F555-AA45-7C79C2934A44}"/>
              </a:ext>
            </a:extLst>
          </p:cNvPr>
          <p:cNvSpPr>
            <a:spLocks noGrp="1"/>
          </p:cNvSpPr>
          <p:nvPr>
            <p:ph idx="13"/>
          </p:nvPr>
        </p:nvSpPr>
        <p:spPr>
          <a:xfrm>
            <a:off x="348916" y="1263536"/>
            <a:ext cx="10533647" cy="481043"/>
          </a:xfrm>
        </p:spPr>
        <p:txBody>
          <a:bodyPr>
            <a:normAutofit/>
          </a:bodyPr>
          <a:lstStyle/>
          <a:p>
            <a:pPr marL="0" indent="0">
              <a:buNone/>
            </a:pPr>
            <a:r>
              <a:rPr lang="en-US"/>
              <a:t>Key findings from the environmental assessment include: </a:t>
            </a:r>
          </a:p>
        </p:txBody>
      </p:sp>
      <p:sp>
        <p:nvSpPr>
          <p:cNvPr id="3" name="Title 2">
            <a:extLst>
              <a:ext uri="{FF2B5EF4-FFF2-40B4-BE49-F238E27FC236}">
                <a16:creationId xmlns:a16="http://schemas.microsoft.com/office/drawing/2014/main" id="{9E0BC71E-0957-8158-4E2D-C650DE05D494}"/>
              </a:ext>
            </a:extLst>
          </p:cNvPr>
          <p:cNvSpPr>
            <a:spLocks noGrp="1"/>
          </p:cNvSpPr>
          <p:nvPr>
            <p:ph type="title"/>
          </p:nvPr>
        </p:nvSpPr>
        <p:spPr/>
        <p:txBody>
          <a:bodyPr/>
          <a:lstStyle/>
          <a:p>
            <a:r>
              <a:rPr lang="en-US"/>
              <a:t>Key Environmental Findings</a:t>
            </a:r>
          </a:p>
        </p:txBody>
      </p:sp>
      <p:sp>
        <p:nvSpPr>
          <p:cNvPr id="4" name="Slide Number Placeholder 3">
            <a:extLst>
              <a:ext uri="{FF2B5EF4-FFF2-40B4-BE49-F238E27FC236}">
                <a16:creationId xmlns:a16="http://schemas.microsoft.com/office/drawing/2014/main" id="{4CA46554-F4E4-BA6A-81B2-0DD19E059608}"/>
              </a:ext>
            </a:extLst>
          </p:cNvPr>
          <p:cNvSpPr>
            <a:spLocks noGrp="1"/>
          </p:cNvSpPr>
          <p:nvPr>
            <p:ph type="sldNum" sz="quarter" idx="12"/>
          </p:nvPr>
        </p:nvSpPr>
        <p:spPr/>
        <p:txBody>
          <a:bodyPr/>
          <a:lstStyle/>
          <a:p>
            <a:fld id="{D4927F8F-C925-4CB8-BC3E-B49E5718CBEF}" type="slidenum">
              <a:rPr lang="en-US" smtClean="0"/>
              <a:pPr/>
              <a:t>19</a:t>
            </a:fld>
            <a:endParaRPr lang="en-US" sz="1400"/>
          </a:p>
        </p:txBody>
      </p:sp>
      <p:sp>
        <p:nvSpPr>
          <p:cNvPr id="6" name="Rectangle 5">
            <a:extLst>
              <a:ext uri="{FF2B5EF4-FFF2-40B4-BE49-F238E27FC236}">
                <a16:creationId xmlns:a16="http://schemas.microsoft.com/office/drawing/2014/main" id="{71958414-EF35-462B-6C2B-538BDE21CC04}"/>
              </a:ext>
            </a:extLst>
          </p:cNvPr>
          <p:cNvSpPr/>
          <p:nvPr/>
        </p:nvSpPr>
        <p:spPr>
          <a:xfrm>
            <a:off x="946527" y="1760028"/>
            <a:ext cx="10339094"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chemeClr val="bg1"/>
                </a:solidFill>
              </a:rPr>
              <a:t>No potential Environmental Justice concerns have been identified</a:t>
            </a:r>
          </a:p>
          <a:p>
            <a:pPr lvl="1"/>
            <a:r>
              <a:rPr lang="en-US" sz="1600">
                <a:solidFill>
                  <a:schemeClr val="bg1"/>
                </a:solidFill>
              </a:rPr>
              <a:t>WIP will continue to gather community information and communicate with the public on its plans </a:t>
            </a:r>
          </a:p>
        </p:txBody>
      </p:sp>
      <p:sp>
        <p:nvSpPr>
          <p:cNvPr id="7" name="Rectangle 6">
            <a:extLst>
              <a:ext uri="{FF2B5EF4-FFF2-40B4-BE49-F238E27FC236}">
                <a16:creationId xmlns:a16="http://schemas.microsoft.com/office/drawing/2014/main" id="{2CF89425-56F1-F252-825E-B718D880DC1A}"/>
              </a:ext>
            </a:extLst>
          </p:cNvPr>
          <p:cNvSpPr/>
          <p:nvPr/>
        </p:nvSpPr>
        <p:spPr>
          <a:xfrm>
            <a:off x="946527" y="2808577"/>
            <a:ext cx="10339094"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chemeClr val="bg1"/>
                </a:solidFill>
              </a:rPr>
              <a:t>The JLWSP will satisfy important public supply water needs through 2070 and beyond </a:t>
            </a:r>
          </a:p>
        </p:txBody>
      </p:sp>
      <p:sp>
        <p:nvSpPr>
          <p:cNvPr id="8" name="Rectangle 7">
            <a:extLst>
              <a:ext uri="{FF2B5EF4-FFF2-40B4-BE49-F238E27FC236}">
                <a16:creationId xmlns:a16="http://schemas.microsoft.com/office/drawing/2014/main" id="{4A1C8260-3357-D8EC-46BF-72305ADA8FC9}"/>
              </a:ext>
            </a:extLst>
          </p:cNvPr>
          <p:cNvSpPr/>
          <p:nvPr/>
        </p:nvSpPr>
        <p:spPr>
          <a:xfrm>
            <a:off x="946527" y="3859244"/>
            <a:ext cx="10339094"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chemeClr val="bg1"/>
                </a:solidFill>
              </a:rPr>
              <a:t>Recreational uses at Vista Point Recreation Access Area to be suspended during part of the JLWSP construction period </a:t>
            </a:r>
          </a:p>
          <a:p>
            <a:pPr lvl="1"/>
            <a:r>
              <a:rPr lang="en-US" sz="1600">
                <a:solidFill>
                  <a:schemeClr val="bg1"/>
                </a:solidFill>
              </a:rPr>
              <a:t>City of Durham is working with NC Parks to mitigate the temporary closure of this facility for ~ 3 years</a:t>
            </a:r>
          </a:p>
        </p:txBody>
      </p:sp>
      <p:sp>
        <p:nvSpPr>
          <p:cNvPr id="17" name="Rectangle 16">
            <a:extLst>
              <a:ext uri="{FF2B5EF4-FFF2-40B4-BE49-F238E27FC236}">
                <a16:creationId xmlns:a16="http://schemas.microsoft.com/office/drawing/2014/main" id="{8211CF23-1F88-B3C3-8261-1D2C48C4D487}"/>
              </a:ext>
            </a:extLst>
          </p:cNvPr>
          <p:cNvSpPr/>
          <p:nvPr/>
        </p:nvSpPr>
        <p:spPr>
          <a:xfrm>
            <a:off x="946527" y="4909912"/>
            <a:ext cx="10339094"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chemeClr val="bg1"/>
                </a:solidFill>
              </a:rPr>
              <a:t>Placement of intake tower in Jordan Lake could pose potential safety concerns for boaters </a:t>
            </a:r>
          </a:p>
          <a:p>
            <a:pPr lvl="1"/>
            <a:r>
              <a:rPr lang="en-US" sz="1600">
                <a:solidFill>
                  <a:schemeClr val="bg1"/>
                </a:solidFill>
              </a:rPr>
              <a:t>City of Durham is working with NC Wildlife Resource Commission to mitigate any concerns </a:t>
            </a:r>
          </a:p>
        </p:txBody>
      </p:sp>
      <p:pic>
        <p:nvPicPr>
          <p:cNvPr id="21" name="Graphic 20">
            <a:extLst>
              <a:ext uri="{FF2B5EF4-FFF2-40B4-BE49-F238E27FC236}">
                <a16:creationId xmlns:a16="http://schemas.microsoft.com/office/drawing/2014/main" id="{88015755-1E87-3CCD-6D1F-B63C42DD2B5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82182" y="1701157"/>
            <a:ext cx="928688" cy="928688"/>
          </a:xfrm>
          <a:prstGeom prst="rect">
            <a:avLst/>
          </a:prstGeom>
        </p:spPr>
      </p:pic>
      <p:pic>
        <p:nvPicPr>
          <p:cNvPr id="24" name="Graphic 23">
            <a:extLst>
              <a:ext uri="{FF2B5EF4-FFF2-40B4-BE49-F238E27FC236}">
                <a16:creationId xmlns:a16="http://schemas.microsoft.com/office/drawing/2014/main" id="{01B09967-0E0B-9F0A-A7D1-513364EBA1E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2182" y="2749706"/>
            <a:ext cx="928688" cy="928688"/>
          </a:xfrm>
          <a:prstGeom prst="rect">
            <a:avLst/>
          </a:prstGeom>
        </p:spPr>
      </p:pic>
      <p:pic>
        <p:nvPicPr>
          <p:cNvPr id="26" name="Graphic 25">
            <a:extLst>
              <a:ext uri="{FF2B5EF4-FFF2-40B4-BE49-F238E27FC236}">
                <a16:creationId xmlns:a16="http://schemas.microsoft.com/office/drawing/2014/main" id="{7CF8397C-BCAD-E97A-315A-DA3D39BE066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2182" y="3800373"/>
            <a:ext cx="928688" cy="928688"/>
          </a:xfrm>
          <a:prstGeom prst="rect">
            <a:avLst/>
          </a:prstGeom>
        </p:spPr>
      </p:pic>
      <p:pic>
        <p:nvPicPr>
          <p:cNvPr id="28" name="Graphic 27">
            <a:extLst>
              <a:ext uri="{FF2B5EF4-FFF2-40B4-BE49-F238E27FC236}">
                <a16:creationId xmlns:a16="http://schemas.microsoft.com/office/drawing/2014/main" id="{209E6492-6947-2E3F-E895-25122F44C32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2181" y="4851041"/>
            <a:ext cx="928688" cy="928688"/>
          </a:xfrm>
          <a:prstGeom prst="rect">
            <a:avLst/>
          </a:prstGeom>
        </p:spPr>
      </p:pic>
    </p:spTree>
    <p:extLst>
      <p:ext uri="{BB962C8B-B14F-4D97-AF65-F5344CB8AC3E}">
        <p14:creationId xmlns:p14="http://schemas.microsoft.com/office/powerpoint/2010/main" val="15469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9E25F-84D3-A5FE-70B0-DC7EB8290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1ACD6F-0327-274C-078A-5F4CC8B9455F}"/>
              </a:ext>
            </a:extLst>
          </p:cNvPr>
          <p:cNvSpPr>
            <a:spLocks noGrp="1"/>
          </p:cNvSpPr>
          <p:nvPr>
            <p:ph type="title"/>
          </p:nvPr>
        </p:nvSpPr>
        <p:spPr/>
        <p:txBody>
          <a:bodyPr/>
          <a:lstStyle/>
          <a:p>
            <a:r>
              <a:rPr lang="en-US"/>
              <a:t>Welcome!</a:t>
            </a:r>
          </a:p>
        </p:txBody>
      </p:sp>
      <p:sp>
        <p:nvSpPr>
          <p:cNvPr id="3" name="Content Placeholder 2">
            <a:extLst>
              <a:ext uri="{FF2B5EF4-FFF2-40B4-BE49-F238E27FC236}">
                <a16:creationId xmlns:a16="http://schemas.microsoft.com/office/drawing/2014/main" id="{0D3592CA-8B37-5B02-FA8B-C1DC912ADEC9}"/>
              </a:ext>
            </a:extLst>
          </p:cNvPr>
          <p:cNvSpPr>
            <a:spLocks noGrp="1"/>
          </p:cNvSpPr>
          <p:nvPr>
            <p:ph idx="1"/>
          </p:nvPr>
        </p:nvSpPr>
        <p:spPr>
          <a:xfrm>
            <a:off x="428144" y="1380405"/>
            <a:ext cx="4838770" cy="4451053"/>
          </a:xfrm>
        </p:spPr>
        <p:txBody>
          <a:bodyPr>
            <a:normAutofit/>
          </a:bodyPr>
          <a:lstStyle/>
          <a:p>
            <a:pPr>
              <a:lnSpc>
                <a:spcPct val="100000"/>
              </a:lnSpc>
            </a:pPr>
            <a:r>
              <a:rPr lang="en-US" sz="2400"/>
              <a:t>We’re glad you’re here</a:t>
            </a:r>
          </a:p>
          <a:p>
            <a:pPr>
              <a:lnSpc>
                <a:spcPct val="100000"/>
              </a:lnSpc>
            </a:pPr>
            <a:r>
              <a:rPr lang="en-US" sz="2400"/>
              <a:t>Primarily open house format, with some information to highlight in a presentation format </a:t>
            </a:r>
          </a:p>
          <a:p>
            <a:pPr>
              <a:lnSpc>
                <a:spcPct val="100000"/>
              </a:lnSpc>
            </a:pPr>
            <a:r>
              <a:rPr lang="en-US" sz="2400"/>
              <a:t>Please sign in if you did not already</a:t>
            </a:r>
          </a:p>
          <a:p>
            <a:pPr>
              <a:lnSpc>
                <a:spcPct val="100000"/>
              </a:lnSpc>
            </a:pPr>
            <a:r>
              <a:rPr lang="en-US" sz="2400"/>
              <a:t>Sign up for our newsletter and emails!</a:t>
            </a:r>
          </a:p>
          <a:p>
            <a:pPr>
              <a:lnSpc>
                <a:spcPct val="100000"/>
              </a:lnSpc>
            </a:pPr>
            <a:r>
              <a:rPr lang="en-US" sz="2400"/>
              <a:t>Q&amp;A time</a:t>
            </a:r>
          </a:p>
          <a:p>
            <a:pPr>
              <a:lnSpc>
                <a:spcPct val="100000"/>
              </a:lnSpc>
            </a:pPr>
            <a:r>
              <a:rPr lang="en-US" sz="2400"/>
              <a:t>Same presentation at 6:30 &amp; 7:15</a:t>
            </a:r>
          </a:p>
        </p:txBody>
      </p:sp>
      <p:sp>
        <p:nvSpPr>
          <p:cNvPr id="4" name="Slide Number Placeholder 3">
            <a:extLst>
              <a:ext uri="{FF2B5EF4-FFF2-40B4-BE49-F238E27FC236}">
                <a16:creationId xmlns:a16="http://schemas.microsoft.com/office/drawing/2014/main" id="{DC7EAF30-311F-2FEE-E3A2-C23D6E80D98B}"/>
              </a:ext>
            </a:extLst>
          </p:cNvPr>
          <p:cNvSpPr>
            <a:spLocks noGrp="1"/>
          </p:cNvSpPr>
          <p:nvPr>
            <p:ph type="sldNum" sz="quarter" idx="12"/>
          </p:nvPr>
        </p:nvSpPr>
        <p:spPr>
          <a:xfrm>
            <a:off x="11573776" y="6238874"/>
            <a:ext cx="640080" cy="640080"/>
          </a:xfrm>
        </p:spPr>
        <p:txBody>
          <a:bodyPr/>
          <a:lstStyle/>
          <a:p>
            <a:fld id="{D4927F8F-C925-4CB8-BC3E-B49E5718CBEF}" type="slidenum">
              <a:rPr lang="en-US" smtClean="0"/>
              <a:t>2</a:t>
            </a:fld>
            <a:endParaRPr lang="en-US"/>
          </a:p>
        </p:txBody>
      </p:sp>
      <p:sp>
        <p:nvSpPr>
          <p:cNvPr id="5" name="Content Placeholder 1">
            <a:extLst>
              <a:ext uri="{FF2B5EF4-FFF2-40B4-BE49-F238E27FC236}">
                <a16:creationId xmlns:a16="http://schemas.microsoft.com/office/drawing/2014/main" id="{69F2F5D2-0E6D-D12F-FC86-46FF0B583FE3}"/>
              </a:ext>
            </a:extLst>
          </p:cNvPr>
          <p:cNvSpPr txBox="1">
            <a:spLocks/>
          </p:cNvSpPr>
          <p:nvPr/>
        </p:nvSpPr>
        <p:spPr>
          <a:xfrm>
            <a:off x="6603067" y="1675329"/>
            <a:ext cx="5356559" cy="810946"/>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The Jordan Lake Water Supply Program Core Values are ... </a:t>
            </a:r>
          </a:p>
        </p:txBody>
      </p:sp>
      <p:sp>
        <p:nvSpPr>
          <p:cNvPr id="7" name="Rectangle 6">
            <a:extLst>
              <a:ext uri="{FF2B5EF4-FFF2-40B4-BE49-F238E27FC236}">
                <a16:creationId xmlns:a16="http://schemas.microsoft.com/office/drawing/2014/main" id="{48988FE9-3499-EB24-A8C4-CC85719A9414}"/>
              </a:ext>
            </a:extLst>
          </p:cNvPr>
          <p:cNvSpPr/>
          <p:nvPr/>
        </p:nvSpPr>
        <p:spPr>
          <a:xfrm>
            <a:off x="6725431" y="2554596"/>
            <a:ext cx="2370221"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rPr>
              <a:t>Quality</a:t>
            </a:r>
          </a:p>
        </p:txBody>
      </p:sp>
      <p:sp>
        <p:nvSpPr>
          <p:cNvPr id="8" name="Rectangle 7">
            <a:extLst>
              <a:ext uri="{FF2B5EF4-FFF2-40B4-BE49-F238E27FC236}">
                <a16:creationId xmlns:a16="http://schemas.microsoft.com/office/drawing/2014/main" id="{1425EC0C-BB59-5BD7-3D71-C19CA407E74E}"/>
              </a:ext>
            </a:extLst>
          </p:cNvPr>
          <p:cNvSpPr/>
          <p:nvPr/>
        </p:nvSpPr>
        <p:spPr>
          <a:xfrm>
            <a:off x="6725431" y="3438326"/>
            <a:ext cx="2370221"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rPr>
              <a:t>Transparency</a:t>
            </a:r>
          </a:p>
        </p:txBody>
      </p:sp>
      <p:sp>
        <p:nvSpPr>
          <p:cNvPr id="9" name="Rectangle 8">
            <a:extLst>
              <a:ext uri="{FF2B5EF4-FFF2-40B4-BE49-F238E27FC236}">
                <a16:creationId xmlns:a16="http://schemas.microsoft.com/office/drawing/2014/main" id="{4F6C6BF3-88B0-C9BC-8DF4-B22508B7E96A}"/>
              </a:ext>
            </a:extLst>
          </p:cNvPr>
          <p:cNvSpPr/>
          <p:nvPr/>
        </p:nvSpPr>
        <p:spPr>
          <a:xfrm>
            <a:off x="6725431" y="4322056"/>
            <a:ext cx="2370221"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rPr>
              <a:t>Public Engagement</a:t>
            </a:r>
          </a:p>
        </p:txBody>
      </p:sp>
      <p:sp>
        <p:nvSpPr>
          <p:cNvPr id="10" name="Rectangle 9">
            <a:extLst>
              <a:ext uri="{FF2B5EF4-FFF2-40B4-BE49-F238E27FC236}">
                <a16:creationId xmlns:a16="http://schemas.microsoft.com/office/drawing/2014/main" id="{92790C6B-3752-3FA1-F69B-9E530F5437F4}"/>
              </a:ext>
            </a:extLst>
          </p:cNvPr>
          <p:cNvSpPr/>
          <p:nvPr/>
        </p:nvSpPr>
        <p:spPr>
          <a:xfrm>
            <a:off x="9297501" y="2554596"/>
            <a:ext cx="2370221"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rPr>
              <a:t>Sustainability</a:t>
            </a:r>
          </a:p>
        </p:txBody>
      </p:sp>
      <p:sp>
        <p:nvSpPr>
          <p:cNvPr id="11" name="Rectangle 10">
            <a:extLst>
              <a:ext uri="{FF2B5EF4-FFF2-40B4-BE49-F238E27FC236}">
                <a16:creationId xmlns:a16="http://schemas.microsoft.com/office/drawing/2014/main" id="{C44F3CE5-6CEF-43C4-43D9-E6A88092728A}"/>
              </a:ext>
            </a:extLst>
          </p:cNvPr>
          <p:cNvSpPr/>
          <p:nvPr/>
        </p:nvSpPr>
        <p:spPr>
          <a:xfrm>
            <a:off x="9297501" y="3438326"/>
            <a:ext cx="2370221"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rPr>
              <a:t>Equity</a:t>
            </a:r>
          </a:p>
        </p:txBody>
      </p:sp>
      <p:sp>
        <p:nvSpPr>
          <p:cNvPr id="12" name="Rectangle 11">
            <a:extLst>
              <a:ext uri="{FF2B5EF4-FFF2-40B4-BE49-F238E27FC236}">
                <a16:creationId xmlns:a16="http://schemas.microsoft.com/office/drawing/2014/main" id="{0317979A-6DAF-AB8C-A0D1-41FCB1C32FE5}"/>
              </a:ext>
            </a:extLst>
          </p:cNvPr>
          <p:cNvSpPr/>
          <p:nvPr/>
        </p:nvSpPr>
        <p:spPr>
          <a:xfrm>
            <a:off x="9297501" y="4322056"/>
            <a:ext cx="2370221"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rPr>
              <a:t>Partnership </a:t>
            </a:r>
          </a:p>
        </p:txBody>
      </p:sp>
    </p:spTree>
    <p:extLst>
      <p:ext uri="{BB962C8B-B14F-4D97-AF65-F5344CB8AC3E}">
        <p14:creationId xmlns:p14="http://schemas.microsoft.com/office/powerpoint/2010/main" val="1797194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626EC-8433-25A8-9669-FDEFF7CB898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A80831-5919-29C9-E813-89F85AD47F96}"/>
              </a:ext>
            </a:extLst>
          </p:cNvPr>
          <p:cNvSpPr>
            <a:spLocks noGrp="1"/>
          </p:cNvSpPr>
          <p:nvPr>
            <p:ph idx="13"/>
          </p:nvPr>
        </p:nvSpPr>
        <p:spPr>
          <a:xfrm>
            <a:off x="348916" y="1263536"/>
            <a:ext cx="10533647" cy="481043"/>
          </a:xfrm>
        </p:spPr>
        <p:txBody>
          <a:bodyPr>
            <a:normAutofit/>
          </a:bodyPr>
          <a:lstStyle/>
          <a:p>
            <a:pPr marL="0" indent="0">
              <a:buNone/>
            </a:pPr>
            <a:r>
              <a:rPr lang="en-US"/>
              <a:t>Key findings from the environmental assessment include: </a:t>
            </a:r>
          </a:p>
        </p:txBody>
      </p:sp>
      <p:sp>
        <p:nvSpPr>
          <p:cNvPr id="3" name="Title 2">
            <a:extLst>
              <a:ext uri="{FF2B5EF4-FFF2-40B4-BE49-F238E27FC236}">
                <a16:creationId xmlns:a16="http://schemas.microsoft.com/office/drawing/2014/main" id="{83383D1A-869C-8E74-4CDB-29F591354A89}"/>
              </a:ext>
            </a:extLst>
          </p:cNvPr>
          <p:cNvSpPr>
            <a:spLocks noGrp="1"/>
          </p:cNvSpPr>
          <p:nvPr>
            <p:ph type="title"/>
          </p:nvPr>
        </p:nvSpPr>
        <p:spPr/>
        <p:txBody>
          <a:bodyPr/>
          <a:lstStyle/>
          <a:p>
            <a:r>
              <a:rPr lang="en-US"/>
              <a:t>Key Environmental Findings</a:t>
            </a:r>
          </a:p>
        </p:txBody>
      </p:sp>
      <p:sp>
        <p:nvSpPr>
          <p:cNvPr id="4" name="Slide Number Placeholder 3">
            <a:extLst>
              <a:ext uri="{FF2B5EF4-FFF2-40B4-BE49-F238E27FC236}">
                <a16:creationId xmlns:a16="http://schemas.microsoft.com/office/drawing/2014/main" id="{7E831D6B-D346-688A-20CE-A31CBC212E78}"/>
              </a:ext>
            </a:extLst>
          </p:cNvPr>
          <p:cNvSpPr>
            <a:spLocks noGrp="1"/>
          </p:cNvSpPr>
          <p:nvPr>
            <p:ph type="sldNum" sz="quarter" idx="12"/>
          </p:nvPr>
        </p:nvSpPr>
        <p:spPr/>
        <p:txBody>
          <a:bodyPr/>
          <a:lstStyle/>
          <a:p>
            <a:fld id="{D4927F8F-C925-4CB8-BC3E-B49E5718CBEF}" type="slidenum">
              <a:rPr lang="en-US" smtClean="0"/>
              <a:pPr/>
              <a:t>20</a:t>
            </a:fld>
            <a:endParaRPr lang="en-US" sz="1400"/>
          </a:p>
        </p:txBody>
      </p:sp>
      <p:sp>
        <p:nvSpPr>
          <p:cNvPr id="6" name="Rectangle 5">
            <a:extLst>
              <a:ext uri="{FF2B5EF4-FFF2-40B4-BE49-F238E27FC236}">
                <a16:creationId xmlns:a16="http://schemas.microsoft.com/office/drawing/2014/main" id="{5CE8837F-03D5-3930-B3B5-65E20421B7DE}"/>
              </a:ext>
            </a:extLst>
          </p:cNvPr>
          <p:cNvSpPr/>
          <p:nvPr/>
        </p:nvSpPr>
        <p:spPr>
          <a:xfrm>
            <a:off x="946527" y="1760028"/>
            <a:ext cx="10339094" cy="1982031"/>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1"/>
            <a:r>
              <a:rPr lang="en-US" sz="1600" b="1">
                <a:solidFill>
                  <a:schemeClr val="bg1"/>
                </a:solidFill>
              </a:rPr>
              <a:t>Little or no significant impact for most environmental resources</a:t>
            </a:r>
          </a:p>
          <a:p>
            <a:pPr marL="742950" lvl="1" indent="-285750">
              <a:buFont typeface="Arial" panose="020B0604020202020204" pitchFamily="34" charset="0"/>
              <a:buChar char="•"/>
            </a:pPr>
            <a:r>
              <a:rPr lang="en-US" sz="1600">
                <a:solidFill>
                  <a:schemeClr val="bg1"/>
                </a:solidFill>
              </a:rPr>
              <a:t>No impacts to historic or archaeological features, with concurrence from the NC State Historic Preservation Office</a:t>
            </a:r>
          </a:p>
          <a:p>
            <a:pPr marL="742950" lvl="1" indent="-285750">
              <a:buFont typeface="Arial" panose="020B0604020202020204" pitchFamily="34" charset="0"/>
              <a:buChar char="•"/>
            </a:pPr>
            <a:r>
              <a:rPr lang="en-US" sz="1600">
                <a:solidFill>
                  <a:schemeClr val="bg1"/>
                </a:solidFill>
              </a:rPr>
              <a:t>Most disturbances to wetlands, streams and surface waters will be temporary, and permanent impacts will be restricted to small areas</a:t>
            </a:r>
          </a:p>
          <a:p>
            <a:pPr marL="742950" lvl="1" indent="-285750">
              <a:buFont typeface="Arial" panose="020B0604020202020204" pitchFamily="34" charset="0"/>
              <a:buChar char="•"/>
            </a:pPr>
            <a:r>
              <a:rPr lang="en-US" sz="1600">
                <a:solidFill>
                  <a:schemeClr val="bg1"/>
                </a:solidFill>
              </a:rPr>
              <a:t>No significant impacts to fish and aquatic wildlife</a:t>
            </a:r>
          </a:p>
          <a:p>
            <a:pPr marL="742950" lvl="1" indent="-285750">
              <a:buFont typeface="Arial" panose="020B0604020202020204" pitchFamily="34" charset="0"/>
              <a:buChar char="•"/>
            </a:pPr>
            <a:r>
              <a:rPr lang="en-US" sz="1600">
                <a:solidFill>
                  <a:schemeClr val="bg1"/>
                </a:solidFill>
              </a:rPr>
              <a:t>No significant impacts to air quality, climate, floodplains, groundwater, wildlife, land use, traffic, hazardous materials</a:t>
            </a:r>
          </a:p>
        </p:txBody>
      </p:sp>
      <p:sp>
        <p:nvSpPr>
          <p:cNvPr id="8" name="Rectangle 7">
            <a:extLst>
              <a:ext uri="{FF2B5EF4-FFF2-40B4-BE49-F238E27FC236}">
                <a16:creationId xmlns:a16="http://schemas.microsoft.com/office/drawing/2014/main" id="{AB165EAC-43A4-8984-1439-DBF69CA99246}"/>
              </a:ext>
            </a:extLst>
          </p:cNvPr>
          <p:cNvSpPr/>
          <p:nvPr/>
        </p:nvSpPr>
        <p:spPr>
          <a:xfrm>
            <a:off x="946527" y="3997028"/>
            <a:ext cx="10339094" cy="1338978"/>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1"/>
            <a:r>
              <a:rPr lang="en-US" sz="1600" b="1">
                <a:solidFill>
                  <a:schemeClr val="bg1"/>
                </a:solidFill>
              </a:rPr>
              <a:t>Unavoidable loss of trees at the Pump Station site and Treatment Plant site, and along the transmission pipeline to Durham</a:t>
            </a:r>
          </a:p>
          <a:p>
            <a:pPr marL="742950" lvl="1" indent="-285750">
              <a:buFont typeface="Arial" panose="020B0604020202020204" pitchFamily="34" charset="0"/>
              <a:buChar char="•"/>
            </a:pPr>
            <a:r>
              <a:rPr lang="en-US" sz="1600">
                <a:solidFill>
                  <a:schemeClr val="bg1"/>
                </a:solidFill>
              </a:rPr>
              <a:t>Pump Station Facility and Treatment Facility will have permanent forested buffer on all sides</a:t>
            </a:r>
          </a:p>
          <a:p>
            <a:pPr marL="742950" lvl="1" indent="-285750">
              <a:buFont typeface="Arial" panose="020B0604020202020204" pitchFamily="34" charset="0"/>
              <a:buChar char="•"/>
            </a:pPr>
            <a:r>
              <a:rPr lang="en-US" sz="1600">
                <a:solidFill>
                  <a:schemeClr val="bg1"/>
                </a:solidFill>
              </a:rPr>
              <a:t>Pipeline corridor managed to control nuisance vegetation and trees will be allowed to regrow</a:t>
            </a:r>
            <a:br>
              <a:rPr lang="en-US" sz="1600">
                <a:solidFill>
                  <a:schemeClr val="bg1"/>
                </a:solidFill>
              </a:rPr>
            </a:br>
            <a:r>
              <a:rPr lang="en-US" sz="1600">
                <a:solidFill>
                  <a:schemeClr val="bg1"/>
                </a:solidFill>
              </a:rPr>
              <a:t>in parts of the corridor </a:t>
            </a:r>
          </a:p>
        </p:txBody>
      </p:sp>
      <p:pic>
        <p:nvPicPr>
          <p:cNvPr id="9" name="Graphic 8">
            <a:extLst>
              <a:ext uri="{FF2B5EF4-FFF2-40B4-BE49-F238E27FC236}">
                <a16:creationId xmlns:a16="http://schemas.microsoft.com/office/drawing/2014/main" id="{FC88A5B3-5A85-36DA-E760-F3843D67E49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82182" y="1858452"/>
            <a:ext cx="928687" cy="928687"/>
          </a:xfrm>
          <a:prstGeom prst="rect">
            <a:avLst/>
          </a:prstGeom>
        </p:spPr>
      </p:pic>
      <p:pic>
        <p:nvPicPr>
          <p:cNvPr id="11" name="Graphic 10">
            <a:extLst>
              <a:ext uri="{FF2B5EF4-FFF2-40B4-BE49-F238E27FC236}">
                <a16:creationId xmlns:a16="http://schemas.microsoft.com/office/drawing/2014/main" id="{7BA0E8B8-6F90-5836-F676-4178D05A15B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2182" y="4095451"/>
            <a:ext cx="928687" cy="928687"/>
          </a:xfrm>
          <a:prstGeom prst="rect">
            <a:avLst/>
          </a:prstGeom>
        </p:spPr>
      </p:pic>
    </p:spTree>
    <p:extLst>
      <p:ext uri="{BB962C8B-B14F-4D97-AF65-F5344CB8AC3E}">
        <p14:creationId xmlns:p14="http://schemas.microsoft.com/office/powerpoint/2010/main" val="3191419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85EDE-5720-94A9-CB33-ED035F5A0BDC}"/>
              </a:ext>
            </a:extLst>
          </p:cNvPr>
          <p:cNvSpPr>
            <a:spLocks noGrp="1"/>
          </p:cNvSpPr>
          <p:nvPr>
            <p:ph type="title"/>
          </p:nvPr>
        </p:nvSpPr>
        <p:spPr/>
        <p:txBody>
          <a:bodyPr/>
          <a:lstStyle/>
          <a:p>
            <a:r>
              <a:rPr lang="en-US"/>
              <a:t>Welcome!</a:t>
            </a:r>
          </a:p>
        </p:txBody>
      </p:sp>
      <p:sp>
        <p:nvSpPr>
          <p:cNvPr id="3" name="Content Placeholder 2">
            <a:extLst>
              <a:ext uri="{FF2B5EF4-FFF2-40B4-BE49-F238E27FC236}">
                <a16:creationId xmlns:a16="http://schemas.microsoft.com/office/drawing/2014/main" id="{8FDF6CB3-AEAE-00D1-0021-BA05D45DD25E}"/>
              </a:ext>
            </a:extLst>
          </p:cNvPr>
          <p:cNvSpPr>
            <a:spLocks noGrp="1"/>
          </p:cNvSpPr>
          <p:nvPr>
            <p:ph idx="1"/>
          </p:nvPr>
        </p:nvSpPr>
        <p:spPr>
          <a:xfrm>
            <a:off x="428144" y="1380405"/>
            <a:ext cx="4838770" cy="4451053"/>
          </a:xfrm>
        </p:spPr>
        <p:txBody>
          <a:bodyPr>
            <a:normAutofit/>
          </a:bodyPr>
          <a:lstStyle/>
          <a:p>
            <a:pPr>
              <a:lnSpc>
                <a:spcPct val="100000"/>
              </a:lnSpc>
            </a:pPr>
            <a:r>
              <a:rPr lang="en-US" sz="2400"/>
              <a:t>We’re glad you’re here</a:t>
            </a:r>
          </a:p>
          <a:p>
            <a:pPr>
              <a:lnSpc>
                <a:spcPct val="100000"/>
              </a:lnSpc>
            </a:pPr>
            <a:r>
              <a:rPr lang="en-US" sz="2400"/>
              <a:t>Primarily open house format, with some information to highlight in a presentation format </a:t>
            </a:r>
          </a:p>
          <a:p>
            <a:pPr>
              <a:lnSpc>
                <a:spcPct val="100000"/>
              </a:lnSpc>
            </a:pPr>
            <a:r>
              <a:rPr lang="en-US" sz="2400"/>
              <a:t>Please sign in if you did not already</a:t>
            </a:r>
          </a:p>
          <a:p>
            <a:pPr>
              <a:lnSpc>
                <a:spcPct val="100000"/>
              </a:lnSpc>
            </a:pPr>
            <a:r>
              <a:rPr lang="en-US" sz="2400"/>
              <a:t>Sign up for our newsletter and emails!</a:t>
            </a:r>
          </a:p>
          <a:p>
            <a:pPr>
              <a:lnSpc>
                <a:spcPct val="100000"/>
              </a:lnSpc>
            </a:pPr>
            <a:r>
              <a:rPr lang="en-US" sz="2400"/>
              <a:t>Q&amp;A time</a:t>
            </a:r>
          </a:p>
          <a:p>
            <a:pPr>
              <a:lnSpc>
                <a:spcPct val="100000"/>
              </a:lnSpc>
            </a:pPr>
            <a:r>
              <a:rPr lang="en-US" sz="2400"/>
              <a:t>Same presentation at 6:30 &amp; 7:15</a:t>
            </a:r>
          </a:p>
        </p:txBody>
      </p:sp>
      <p:sp>
        <p:nvSpPr>
          <p:cNvPr id="4" name="Slide Number Placeholder 3">
            <a:extLst>
              <a:ext uri="{FF2B5EF4-FFF2-40B4-BE49-F238E27FC236}">
                <a16:creationId xmlns:a16="http://schemas.microsoft.com/office/drawing/2014/main" id="{113BC9E7-6FF6-3503-88A8-ECB4A1C52181}"/>
              </a:ext>
            </a:extLst>
          </p:cNvPr>
          <p:cNvSpPr>
            <a:spLocks noGrp="1"/>
          </p:cNvSpPr>
          <p:nvPr>
            <p:ph type="sldNum" sz="quarter" idx="12"/>
          </p:nvPr>
        </p:nvSpPr>
        <p:spPr>
          <a:xfrm>
            <a:off x="11573776" y="6238874"/>
            <a:ext cx="640080" cy="640080"/>
          </a:xfrm>
        </p:spPr>
        <p:txBody>
          <a:bodyPr/>
          <a:lstStyle/>
          <a:p>
            <a:fld id="{D4927F8F-C925-4CB8-BC3E-B49E5718CBEF}" type="slidenum">
              <a:rPr lang="en-US" smtClean="0"/>
              <a:t>21</a:t>
            </a:fld>
            <a:endParaRPr lang="en-US"/>
          </a:p>
        </p:txBody>
      </p:sp>
      <p:pic>
        <p:nvPicPr>
          <p:cNvPr id="6" name="Picture 5">
            <a:extLst>
              <a:ext uri="{FF2B5EF4-FFF2-40B4-BE49-F238E27FC236}">
                <a16:creationId xmlns:a16="http://schemas.microsoft.com/office/drawing/2014/main" id="{7903F502-7B6F-FC0E-D55A-3C5556D7F87A}"/>
              </a:ext>
            </a:extLst>
          </p:cNvPr>
          <p:cNvPicPr>
            <a:picLocks noChangeAspect="1"/>
          </p:cNvPicPr>
          <p:nvPr/>
        </p:nvPicPr>
        <p:blipFill>
          <a:blip r:embed="rId3"/>
          <a:stretch>
            <a:fillRect/>
          </a:stretch>
        </p:blipFill>
        <p:spPr>
          <a:xfrm>
            <a:off x="5346142" y="720928"/>
            <a:ext cx="6784606" cy="3721676"/>
          </a:xfrm>
          <a:prstGeom prst="rect">
            <a:avLst/>
          </a:prstGeom>
          <a:ln>
            <a:solidFill>
              <a:schemeClr val="tx1">
                <a:lumMod val="65000"/>
                <a:lumOff val="35000"/>
              </a:schemeClr>
            </a:solidFill>
          </a:ln>
        </p:spPr>
      </p:pic>
    </p:spTree>
    <p:extLst>
      <p:ext uri="{BB962C8B-B14F-4D97-AF65-F5344CB8AC3E}">
        <p14:creationId xmlns:p14="http://schemas.microsoft.com/office/powerpoint/2010/main" val="1076175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528B73-EC72-654F-C97A-92654FE6A574}"/>
              </a:ext>
            </a:extLst>
          </p:cNvPr>
          <p:cNvSpPr>
            <a:spLocks noGrp="1"/>
          </p:cNvSpPr>
          <p:nvPr>
            <p:ph idx="13"/>
          </p:nvPr>
        </p:nvSpPr>
        <p:spPr>
          <a:xfrm>
            <a:off x="348916" y="1263536"/>
            <a:ext cx="5356559" cy="1684201"/>
          </a:xfrm>
        </p:spPr>
        <p:txBody>
          <a:bodyPr>
            <a:normAutofit/>
          </a:bodyPr>
          <a:lstStyle/>
          <a:p>
            <a:pPr marL="0" indent="0">
              <a:buNone/>
            </a:pPr>
            <a:r>
              <a:rPr lang="en-US"/>
              <a:t>The City of Durham strives to continue providing reliable, high-quality drinking water to its customers.</a:t>
            </a:r>
          </a:p>
          <a:p>
            <a:pPr marL="0" indent="0">
              <a:buNone/>
            </a:pPr>
            <a:r>
              <a:rPr lang="en-US"/>
              <a:t>The City’s Core Values for the Jordan Lake Water Supply Program are ... </a:t>
            </a:r>
          </a:p>
        </p:txBody>
      </p:sp>
      <p:sp>
        <p:nvSpPr>
          <p:cNvPr id="3" name="Title 2">
            <a:extLst>
              <a:ext uri="{FF2B5EF4-FFF2-40B4-BE49-F238E27FC236}">
                <a16:creationId xmlns:a16="http://schemas.microsoft.com/office/drawing/2014/main" id="{69893608-650C-1490-C1D8-779825E924A9}"/>
              </a:ext>
            </a:extLst>
          </p:cNvPr>
          <p:cNvSpPr>
            <a:spLocks noGrp="1"/>
          </p:cNvSpPr>
          <p:nvPr>
            <p:ph type="title"/>
          </p:nvPr>
        </p:nvSpPr>
        <p:spPr/>
        <p:txBody>
          <a:bodyPr/>
          <a:lstStyle/>
          <a:p>
            <a:r>
              <a:rPr lang="en-US"/>
              <a:t>Our Approach</a:t>
            </a:r>
          </a:p>
        </p:txBody>
      </p:sp>
      <p:sp>
        <p:nvSpPr>
          <p:cNvPr id="4" name="Slide Number Placeholder 3">
            <a:extLst>
              <a:ext uri="{FF2B5EF4-FFF2-40B4-BE49-F238E27FC236}">
                <a16:creationId xmlns:a16="http://schemas.microsoft.com/office/drawing/2014/main" id="{4FE86E76-5365-AF29-232B-27835255E32E}"/>
              </a:ext>
            </a:extLst>
          </p:cNvPr>
          <p:cNvSpPr>
            <a:spLocks noGrp="1"/>
          </p:cNvSpPr>
          <p:nvPr>
            <p:ph type="sldNum" sz="quarter" idx="12"/>
          </p:nvPr>
        </p:nvSpPr>
        <p:spPr/>
        <p:txBody>
          <a:bodyPr/>
          <a:lstStyle/>
          <a:p>
            <a:fld id="{D4927F8F-C925-4CB8-BC3E-B49E5718CBEF}" type="slidenum">
              <a:rPr lang="en-US" smtClean="0"/>
              <a:pPr/>
              <a:t>22</a:t>
            </a:fld>
            <a:endParaRPr lang="en-US" sz="1400"/>
          </a:p>
        </p:txBody>
      </p:sp>
      <p:sp>
        <p:nvSpPr>
          <p:cNvPr id="5" name="Online Image Placeholder 4">
            <a:extLst>
              <a:ext uri="{FF2B5EF4-FFF2-40B4-BE49-F238E27FC236}">
                <a16:creationId xmlns:a16="http://schemas.microsoft.com/office/drawing/2014/main" id="{54817E60-4D75-DB63-9A1A-2675BC49ACFE}"/>
              </a:ext>
            </a:extLst>
          </p:cNvPr>
          <p:cNvSpPr>
            <a:spLocks noGrp="1"/>
          </p:cNvSpPr>
          <p:nvPr>
            <p:ph type="clipArt" sz="quarter" idx="14"/>
          </p:nvPr>
        </p:nvSpPr>
        <p:spPr>
          <a:xfrm>
            <a:off x="5752279" y="809624"/>
            <a:ext cx="6239697" cy="5133975"/>
          </a:xfrm>
          <a:solidFill>
            <a:schemeClr val="accent6">
              <a:lumMod val="20000"/>
              <a:lumOff val="80000"/>
            </a:schemeClr>
          </a:solidFill>
        </p:spPr>
        <p:txBody>
          <a:bodyPr/>
          <a:lstStyle/>
          <a:p>
            <a:endParaRPr lang="en-US"/>
          </a:p>
        </p:txBody>
      </p:sp>
      <p:sp>
        <p:nvSpPr>
          <p:cNvPr id="6" name="Rectangle 5">
            <a:extLst>
              <a:ext uri="{FF2B5EF4-FFF2-40B4-BE49-F238E27FC236}">
                <a16:creationId xmlns:a16="http://schemas.microsoft.com/office/drawing/2014/main" id="{A9E47114-263D-4852-E22A-C2339E36D534}"/>
              </a:ext>
            </a:extLst>
          </p:cNvPr>
          <p:cNvSpPr/>
          <p:nvPr/>
        </p:nvSpPr>
        <p:spPr>
          <a:xfrm>
            <a:off x="471280" y="3016058"/>
            <a:ext cx="2370221"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3"/>
                </a:solidFill>
              </a:rPr>
              <a:t>Quality</a:t>
            </a:r>
          </a:p>
        </p:txBody>
      </p:sp>
      <p:sp>
        <p:nvSpPr>
          <p:cNvPr id="7" name="Rectangle 6">
            <a:extLst>
              <a:ext uri="{FF2B5EF4-FFF2-40B4-BE49-F238E27FC236}">
                <a16:creationId xmlns:a16="http://schemas.microsoft.com/office/drawing/2014/main" id="{8CF0055B-9388-BE3F-BAA5-0FE336F3D2E6}"/>
              </a:ext>
            </a:extLst>
          </p:cNvPr>
          <p:cNvSpPr/>
          <p:nvPr/>
        </p:nvSpPr>
        <p:spPr>
          <a:xfrm>
            <a:off x="471280" y="3899788"/>
            <a:ext cx="2370221"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3"/>
                </a:solidFill>
              </a:rPr>
              <a:t>Transparency</a:t>
            </a:r>
          </a:p>
        </p:txBody>
      </p:sp>
      <p:sp>
        <p:nvSpPr>
          <p:cNvPr id="8" name="Rectangle 7">
            <a:extLst>
              <a:ext uri="{FF2B5EF4-FFF2-40B4-BE49-F238E27FC236}">
                <a16:creationId xmlns:a16="http://schemas.microsoft.com/office/drawing/2014/main" id="{488160AF-19F2-D243-511E-E634AA704421}"/>
              </a:ext>
            </a:extLst>
          </p:cNvPr>
          <p:cNvSpPr/>
          <p:nvPr/>
        </p:nvSpPr>
        <p:spPr>
          <a:xfrm>
            <a:off x="471280" y="4783518"/>
            <a:ext cx="2370221"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3"/>
                </a:solidFill>
              </a:rPr>
              <a:t>Public Engagement</a:t>
            </a:r>
          </a:p>
        </p:txBody>
      </p:sp>
      <p:sp>
        <p:nvSpPr>
          <p:cNvPr id="9" name="Rectangle 8">
            <a:extLst>
              <a:ext uri="{FF2B5EF4-FFF2-40B4-BE49-F238E27FC236}">
                <a16:creationId xmlns:a16="http://schemas.microsoft.com/office/drawing/2014/main" id="{CF7D362E-B2C6-C5B3-9E4C-12B70430264C}"/>
              </a:ext>
            </a:extLst>
          </p:cNvPr>
          <p:cNvSpPr/>
          <p:nvPr/>
        </p:nvSpPr>
        <p:spPr>
          <a:xfrm>
            <a:off x="3043350" y="3016058"/>
            <a:ext cx="2370221"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3"/>
                </a:solidFill>
              </a:rPr>
              <a:t>Sustainability</a:t>
            </a:r>
          </a:p>
        </p:txBody>
      </p:sp>
      <p:sp>
        <p:nvSpPr>
          <p:cNvPr id="10" name="Rectangle 9">
            <a:extLst>
              <a:ext uri="{FF2B5EF4-FFF2-40B4-BE49-F238E27FC236}">
                <a16:creationId xmlns:a16="http://schemas.microsoft.com/office/drawing/2014/main" id="{89A72125-6A9F-03D8-7944-DA18B8300763}"/>
              </a:ext>
            </a:extLst>
          </p:cNvPr>
          <p:cNvSpPr/>
          <p:nvPr/>
        </p:nvSpPr>
        <p:spPr>
          <a:xfrm>
            <a:off x="3043350" y="3899788"/>
            <a:ext cx="2370221"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3"/>
                </a:solidFill>
              </a:rPr>
              <a:t>Equity</a:t>
            </a:r>
          </a:p>
        </p:txBody>
      </p:sp>
      <p:sp>
        <p:nvSpPr>
          <p:cNvPr id="11" name="Rectangle 10">
            <a:extLst>
              <a:ext uri="{FF2B5EF4-FFF2-40B4-BE49-F238E27FC236}">
                <a16:creationId xmlns:a16="http://schemas.microsoft.com/office/drawing/2014/main" id="{33C05D24-B180-45AF-E9E9-3B1B1FED5D10}"/>
              </a:ext>
            </a:extLst>
          </p:cNvPr>
          <p:cNvSpPr/>
          <p:nvPr/>
        </p:nvSpPr>
        <p:spPr>
          <a:xfrm>
            <a:off x="3043350" y="4783518"/>
            <a:ext cx="2370221" cy="810946"/>
          </a:xfrm>
          <a:prstGeom prst="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3"/>
                </a:solidFill>
              </a:rPr>
              <a:t>Partnership </a:t>
            </a:r>
          </a:p>
        </p:txBody>
      </p:sp>
      <p:sp>
        <p:nvSpPr>
          <p:cNvPr id="12" name="Content Placeholder 1">
            <a:extLst>
              <a:ext uri="{FF2B5EF4-FFF2-40B4-BE49-F238E27FC236}">
                <a16:creationId xmlns:a16="http://schemas.microsoft.com/office/drawing/2014/main" id="{4A68D1CE-CAC5-67C0-D0A8-6BE9780409D0}"/>
              </a:ext>
            </a:extLst>
          </p:cNvPr>
          <p:cNvSpPr txBox="1">
            <a:spLocks/>
          </p:cNvSpPr>
          <p:nvPr/>
        </p:nvSpPr>
        <p:spPr>
          <a:xfrm>
            <a:off x="8007017" y="1050666"/>
            <a:ext cx="3453062" cy="47004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Our Approach</a:t>
            </a:r>
          </a:p>
          <a:p>
            <a:pPr marL="0" indent="0">
              <a:buNone/>
            </a:pPr>
            <a:r>
              <a:rPr lang="en-US">
                <a:solidFill>
                  <a:schemeClr val="tx2"/>
                </a:solidFill>
              </a:rPr>
              <a:t>The overarching approach to addressing environmental resource concerns is to:</a:t>
            </a:r>
          </a:p>
          <a:p>
            <a:pPr marL="0" indent="0">
              <a:buNone/>
            </a:pPr>
            <a:r>
              <a:rPr lang="en-US" b="1">
                <a:solidFill>
                  <a:schemeClr val="tx2"/>
                </a:solidFill>
              </a:rPr>
              <a:t>Identify</a:t>
            </a:r>
            <a:r>
              <a:rPr lang="en-US">
                <a:solidFill>
                  <a:schemeClr val="tx2"/>
                </a:solidFill>
              </a:rPr>
              <a:t> resources with the potential for impact,</a:t>
            </a:r>
          </a:p>
          <a:p>
            <a:pPr marL="0" indent="0">
              <a:buNone/>
            </a:pPr>
            <a:r>
              <a:rPr lang="en-US" b="1">
                <a:solidFill>
                  <a:schemeClr val="tx2"/>
                </a:solidFill>
              </a:rPr>
              <a:t>Avoid</a:t>
            </a:r>
            <a:r>
              <a:rPr lang="en-US">
                <a:solidFill>
                  <a:schemeClr val="tx2"/>
                </a:solidFill>
              </a:rPr>
              <a:t> disturbance of resources wherever feasible,</a:t>
            </a:r>
          </a:p>
          <a:p>
            <a:pPr marL="0" indent="0">
              <a:buNone/>
            </a:pPr>
            <a:r>
              <a:rPr lang="en-US" b="1">
                <a:solidFill>
                  <a:schemeClr val="tx2"/>
                </a:solidFill>
              </a:rPr>
              <a:t>Minimize</a:t>
            </a:r>
            <a:r>
              <a:rPr lang="en-US">
                <a:solidFill>
                  <a:schemeClr val="tx2"/>
                </a:solidFill>
              </a:rPr>
              <a:t> disturbance when resource impacts cannot be avoided, and</a:t>
            </a:r>
          </a:p>
          <a:p>
            <a:pPr marL="0" indent="0">
              <a:buNone/>
            </a:pPr>
            <a:r>
              <a:rPr lang="en-US" b="1">
                <a:solidFill>
                  <a:schemeClr val="tx2"/>
                </a:solidFill>
              </a:rPr>
              <a:t>Mitigate</a:t>
            </a:r>
            <a:r>
              <a:rPr lang="en-US">
                <a:solidFill>
                  <a:schemeClr val="tx2"/>
                </a:solidFill>
              </a:rPr>
              <a:t> for unavoidable impacts.</a:t>
            </a:r>
          </a:p>
        </p:txBody>
      </p:sp>
      <p:sp>
        <p:nvSpPr>
          <p:cNvPr id="13" name="Rectangle 12">
            <a:extLst>
              <a:ext uri="{FF2B5EF4-FFF2-40B4-BE49-F238E27FC236}">
                <a16:creationId xmlns:a16="http://schemas.microsoft.com/office/drawing/2014/main" id="{24DC3CBF-C7CE-DFB7-BE4E-8660861FEBA8}"/>
              </a:ext>
            </a:extLst>
          </p:cNvPr>
          <p:cNvSpPr/>
          <p:nvPr/>
        </p:nvSpPr>
        <p:spPr>
          <a:xfrm>
            <a:off x="5950800" y="1098757"/>
            <a:ext cx="1791522" cy="810946"/>
          </a:xfrm>
          <a:prstGeom prst="rect">
            <a:avLst/>
          </a:prstGeom>
          <a:solidFill>
            <a:schemeClr val="accent3"/>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Identify</a:t>
            </a:r>
          </a:p>
        </p:txBody>
      </p:sp>
      <p:sp>
        <p:nvSpPr>
          <p:cNvPr id="14" name="Rectangle 13">
            <a:extLst>
              <a:ext uri="{FF2B5EF4-FFF2-40B4-BE49-F238E27FC236}">
                <a16:creationId xmlns:a16="http://schemas.microsoft.com/office/drawing/2014/main" id="{A9FD4098-7614-1432-8E2B-8401FDC0915C}"/>
              </a:ext>
            </a:extLst>
          </p:cNvPr>
          <p:cNvSpPr/>
          <p:nvPr/>
        </p:nvSpPr>
        <p:spPr>
          <a:xfrm>
            <a:off x="5950800" y="2327011"/>
            <a:ext cx="1791522" cy="810946"/>
          </a:xfrm>
          <a:prstGeom prst="rect">
            <a:avLst/>
          </a:prstGeom>
          <a:solidFill>
            <a:schemeClr val="accent3"/>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Avoid</a:t>
            </a:r>
          </a:p>
        </p:txBody>
      </p:sp>
      <p:sp>
        <p:nvSpPr>
          <p:cNvPr id="15" name="Rectangle 14">
            <a:extLst>
              <a:ext uri="{FF2B5EF4-FFF2-40B4-BE49-F238E27FC236}">
                <a16:creationId xmlns:a16="http://schemas.microsoft.com/office/drawing/2014/main" id="{918E6C5D-BE41-A613-E639-A7B6317A6808}"/>
              </a:ext>
            </a:extLst>
          </p:cNvPr>
          <p:cNvSpPr/>
          <p:nvPr/>
        </p:nvSpPr>
        <p:spPr>
          <a:xfrm>
            <a:off x="5950800" y="3555265"/>
            <a:ext cx="1791522" cy="810946"/>
          </a:xfrm>
          <a:prstGeom prst="rect">
            <a:avLst/>
          </a:prstGeom>
          <a:solidFill>
            <a:schemeClr val="accent3"/>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Minimize</a:t>
            </a:r>
          </a:p>
        </p:txBody>
      </p:sp>
      <p:sp>
        <p:nvSpPr>
          <p:cNvPr id="16" name="Rectangle 15">
            <a:extLst>
              <a:ext uri="{FF2B5EF4-FFF2-40B4-BE49-F238E27FC236}">
                <a16:creationId xmlns:a16="http://schemas.microsoft.com/office/drawing/2014/main" id="{01F7D525-33A6-FB92-BD4F-9C49AC932146}"/>
              </a:ext>
            </a:extLst>
          </p:cNvPr>
          <p:cNvSpPr/>
          <p:nvPr/>
        </p:nvSpPr>
        <p:spPr>
          <a:xfrm>
            <a:off x="5950800" y="4783518"/>
            <a:ext cx="1791522" cy="810946"/>
          </a:xfrm>
          <a:prstGeom prst="rect">
            <a:avLst/>
          </a:prstGeom>
          <a:solidFill>
            <a:schemeClr val="accent3"/>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Mitigate</a:t>
            </a:r>
          </a:p>
        </p:txBody>
      </p:sp>
      <p:cxnSp>
        <p:nvCxnSpPr>
          <p:cNvPr id="18" name="Straight Arrow Connector 17">
            <a:extLst>
              <a:ext uri="{FF2B5EF4-FFF2-40B4-BE49-F238E27FC236}">
                <a16:creationId xmlns:a16="http://schemas.microsoft.com/office/drawing/2014/main" id="{BBEBABAA-1A9A-2FDA-5865-944D064C4F24}"/>
              </a:ext>
            </a:extLst>
          </p:cNvPr>
          <p:cNvCxnSpPr>
            <a:cxnSpLocks/>
          </p:cNvCxnSpPr>
          <p:nvPr/>
        </p:nvCxnSpPr>
        <p:spPr>
          <a:xfrm>
            <a:off x="6846561" y="1909703"/>
            <a:ext cx="0" cy="352234"/>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6A953176-729E-4497-F25A-2F4C91202647}"/>
              </a:ext>
            </a:extLst>
          </p:cNvPr>
          <p:cNvCxnSpPr>
            <a:cxnSpLocks/>
          </p:cNvCxnSpPr>
          <p:nvPr/>
        </p:nvCxnSpPr>
        <p:spPr>
          <a:xfrm>
            <a:off x="6846561" y="3137957"/>
            <a:ext cx="0" cy="357217"/>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A018B3EF-789C-CCFF-F6FA-EFA136375BFC}"/>
              </a:ext>
            </a:extLst>
          </p:cNvPr>
          <p:cNvCxnSpPr>
            <a:cxnSpLocks/>
          </p:cNvCxnSpPr>
          <p:nvPr/>
        </p:nvCxnSpPr>
        <p:spPr>
          <a:xfrm>
            <a:off x="6846561" y="4366211"/>
            <a:ext cx="0" cy="344523"/>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59457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E7999-B79D-A36D-3325-6952F87822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B56CA-FA06-0F98-7672-35F6296802D3}"/>
              </a:ext>
            </a:extLst>
          </p:cNvPr>
          <p:cNvSpPr>
            <a:spLocks noGrp="1"/>
          </p:cNvSpPr>
          <p:nvPr>
            <p:ph type="title"/>
          </p:nvPr>
        </p:nvSpPr>
        <p:spPr/>
        <p:txBody>
          <a:bodyPr/>
          <a:lstStyle/>
          <a:p>
            <a:r>
              <a:rPr lang="en-US"/>
              <a:t>Program Schedule</a:t>
            </a:r>
          </a:p>
        </p:txBody>
      </p:sp>
      <p:sp>
        <p:nvSpPr>
          <p:cNvPr id="3" name="Slide Number Placeholder 2">
            <a:extLst>
              <a:ext uri="{FF2B5EF4-FFF2-40B4-BE49-F238E27FC236}">
                <a16:creationId xmlns:a16="http://schemas.microsoft.com/office/drawing/2014/main" id="{D4BA1CCB-E639-D9C3-0066-BCD43FF3FCCD}"/>
              </a:ext>
            </a:extLst>
          </p:cNvPr>
          <p:cNvSpPr>
            <a:spLocks noGrp="1"/>
          </p:cNvSpPr>
          <p:nvPr>
            <p:ph type="sldNum" sz="quarter" idx="12"/>
          </p:nvPr>
        </p:nvSpPr>
        <p:spPr/>
        <p:txBody>
          <a:bodyPr/>
          <a:lstStyle/>
          <a:p>
            <a:fld id="{D4927F8F-C925-4CB8-BC3E-B49E5718CBEF}" type="slidenum">
              <a:rPr lang="en-US" smtClean="0"/>
              <a:pPr/>
              <a:t>3</a:t>
            </a:fld>
            <a:endParaRPr lang="en-US" sz="1400"/>
          </a:p>
        </p:txBody>
      </p:sp>
      <p:sp>
        <p:nvSpPr>
          <p:cNvPr id="7" name="Content Placeholder 2">
            <a:extLst>
              <a:ext uri="{FF2B5EF4-FFF2-40B4-BE49-F238E27FC236}">
                <a16:creationId xmlns:a16="http://schemas.microsoft.com/office/drawing/2014/main" id="{42C39048-3FBE-0BC8-E457-BF393DFFE40E}"/>
              </a:ext>
            </a:extLst>
          </p:cNvPr>
          <p:cNvSpPr txBox="1">
            <a:spLocks/>
          </p:cNvSpPr>
          <p:nvPr/>
        </p:nvSpPr>
        <p:spPr>
          <a:xfrm>
            <a:off x="554182" y="4103055"/>
            <a:ext cx="2495823" cy="727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b="1"/>
              <a:t>Planning &amp; Permitting</a:t>
            </a:r>
          </a:p>
          <a:p>
            <a:pPr marL="0" indent="0" algn="ctr">
              <a:buNone/>
            </a:pPr>
            <a:r>
              <a:rPr lang="en-US" sz="1400"/>
              <a:t>2020-2025</a:t>
            </a:r>
          </a:p>
        </p:txBody>
      </p:sp>
      <p:sp>
        <p:nvSpPr>
          <p:cNvPr id="12" name="Content Placeholder 2">
            <a:extLst>
              <a:ext uri="{FF2B5EF4-FFF2-40B4-BE49-F238E27FC236}">
                <a16:creationId xmlns:a16="http://schemas.microsoft.com/office/drawing/2014/main" id="{CA7AD58C-7E97-455C-A4A9-69D88F06B0C6}"/>
              </a:ext>
            </a:extLst>
          </p:cNvPr>
          <p:cNvSpPr txBox="1">
            <a:spLocks/>
          </p:cNvSpPr>
          <p:nvPr/>
        </p:nvSpPr>
        <p:spPr>
          <a:xfrm>
            <a:off x="6219646" y="4103055"/>
            <a:ext cx="2666990" cy="72745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b="1"/>
              <a:t>Design &amp; Preconstruction</a:t>
            </a:r>
          </a:p>
          <a:p>
            <a:pPr marL="0" indent="0" algn="ctr">
              <a:buNone/>
            </a:pPr>
            <a:r>
              <a:rPr lang="en-US" sz="1400"/>
              <a:t>2025-2027</a:t>
            </a:r>
          </a:p>
        </p:txBody>
      </p:sp>
      <p:sp>
        <p:nvSpPr>
          <p:cNvPr id="13" name="Content Placeholder 2">
            <a:extLst>
              <a:ext uri="{FF2B5EF4-FFF2-40B4-BE49-F238E27FC236}">
                <a16:creationId xmlns:a16="http://schemas.microsoft.com/office/drawing/2014/main" id="{D040C6A1-0C7E-96EE-D1D8-F0E46209498C}"/>
              </a:ext>
            </a:extLst>
          </p:cNvPr>
          <p:cNvSpPr txBox="1">
            <a:spLocks/>
          </p:cNvSpPr>
          <p:nvPr/>
        </p:nvSpPr>
        <p:spPr>
          <a:xfrm>
            <a:off x="9141994" y="4103056"/>
            <a:ext cx="2495824" cy="110644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b="1"/>
              <a:t>Construction &amp;</a:t>
            </a:r>
            <a:br>
              <a:rPr lang="en-US" sz="1900" b="1"/>
            </a:br>
            <a:r>
              <a:rPr lang="en-US" sz="1900" b="1"/>
              <a:t>Start-Up /Commissioning</a:t>
            </a:r>
          </a:p>
          <a:p>
            <a:pPr marL="0" indent="0" algn="ctr">
              <a:buNone/>
            </a:pPr>
            <a:r>
              <a:rPr lang="en-US" sz="1400"/>
              <a:t>2027-2032</a:t>
            </a:r>
          </a:p>
        </p:txBody>
      </p:sp>
      <p:sp>
        <p:nvSpPr>
          <p:cNvPr id="14" name="Rectangle 13">
            <a:extLst>
              <a:ext uri="{FF2B5EF4-FFF2-40B4-BE49-F238E27FC236}">
                <a16:creationId xmlns:a16="http://schemas.microsoft.com/office/drawing/2014/main" id="{1E020293-B4ED-1B4F-2E95-1804811B8560}"/>
              </a:ext>
            </a:extLst>
          </p:cNvPr>
          <p:cNvSpPr/>
          <p:nvPr/>
        </p:nvSpPr>
        <p:spPr>
          <a:xfrm>
            <a:off x="6390816" y="5319475"/>
            <a:ext cx="2370221" cy="397040"/>
          </a:xfrm>
          <a:prstGeom prst="rect">
            <a:avLst/>
          </a:prstGeom>
          <a:solidFill>
            <a:schemeClr val="accent3"/>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WE ARE HERE</a:t>
            </a:r>
          </a:p>
        </p:txBody>
      </p:sp>
      <p:cxnSp>
        <p:nvCxnSpPr>
          <p:cNvPr id="16" name="Straight Arrow Connector 15">
            <a:extLst>
              <a:ext uri="{FF2B5EF4-FFF2-40B4-BE49-F238E27FC236}">
                <a16:creationId xmlns:a16="http://schemas.microsoft.com/office/drawing/2014/main" id="{9263CBCC-98C4-DCD2-D184-1661D740F1C0}"/>
              </a:ext>
            </a:extLst>
          </p:cNvPr>
          <p:cNvCxnSpPr>
            <a:cxnSpLocks/>
            <a:stCxn id="14" idx="0"/>
          </p:cNvCxnSpPr>
          <p:nvPr/>
        </p:nvCxnSpPr>
        <p:spPr>
          <a:xfrm flipV="1">
            <a:off x="7575927" y="4850088"/>
            <a:ext cx="0" cy="46938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pic>
        <p:nvPicPr>
          <p:cNvPr id="5" name="Graphic 4">
            <a:extLst>
              <a:ext uri="{FF2B5EF4-FFF2-40B4-BE49-F238E27FC236}">
                <a16:creationId xmlns:a16="http://schemas.microsoft.com/office/drawing/2014/main" id="{2005BCA9-04CF-5074-51B5-6985F4BA3D0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54182" y="1697635"/>
            <a:ext cx="11083636" cy="2190459"/>
          </a:xfrm>
          <a:prstGeom prst="rect">
            <a:avLst/>
          </a:prstGeom>
        </p:spPr>
      </p:pic>
      <p:sp>
        <p:nvSpPr>
          <p:cNvPr id="6" name="Content Placeholder 2">
            <a:extLst>
              <a:ext uri="{FF2B5EF4-FFF2-40B4-BE49-F238E27FC236}">
                <a16:creationId xmlns:a16="http://schemas.microsoft.com/office/drawing/2014/main" id="{50233C0A-143B-4C8B-8C0D-98DACECCDDA7}"/>
              </a:ext>
            </a:extLst>
          </p:cNvPr>
          <p:cNvSpPr txBox="1">
            <a:spLocks/>
          </p:cNvSpPr>
          <p:nvPr/>
        </p:nvSpPr>
        <p:spPr>
          <a:xfrm>
            <a:off x="3535301" y="4103055"/>
            <a:ext cx="2370219" cy="727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b="1"/>
              <a:t>PDB Procurements</a:t>
            </a:r>
          </a:p>
          <a:p>
            <a:pPr marL="0" indent="0" algn="ctr">
              <a:buNone/>
            </a:pPr>
            <a:r>
              <a:rPr lang="en-US" sz="1400"/>
              <a:t>2025</a:t>
            </a:r>
          </a:p>
        </p:txBody>
      </p:sp>
    </p:spTree>
    <p:extLst>
      <p:ext uri="{BB962C8B-B14F-4D97-AF65-F5344CB8AC3E}">
        <p14:creationId xmlns:p14="http://schemas.microsoft.com/office/powerpoint/2010/main" val="128978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017D7-AE8E-40BA-9778-3AC955924E46}"/>
              </a:ext>
            </a:extLst>
          </p:cNvPr>
          <p:cNvSpPr>
            <a:spLocks noGrp="1"/>
          </p:cNvSpPr>
          <p:nvPr>
            <p:ph type="title"/>
          </p:nvPr>
        </p:nvSpPr>
        <p:spPr/>
        <p:txBody>
          <a:bodyPr/>
          <a:lstStyle/>
          <a:p>
            <a:r>
              <a:rPr lang="en-US"/>
              <a:t>Water Intake and Treatment Plant</a:t>
            </a:r>
          </a:p>
        </p:txBody>
      </p:sp>
      <p:sp>
        <p:nvSpPr>
          <p:cNvPr id="3" name="Content Placeholder 2">
            <a:extLst>
              <a:ext uri="{FF2B5EF4-FFF2-40B4-BE49-F238E27FC236}">
                <a16:creationId xmlns:a16="http://schemas.microsoft.com/office/drawing/2014/main" id="{10D47611-708D-4BB6-ACA7-EAFCA64DE626}"/>
              </a:ext>
            </a:extLst>
          </p:cNvPr>
          <p:cNvSpPr>
            <a:spLocks noGrp="1"/>
          </p:cNvSpPr>
          <p:nvPr>
            <p:ph idx="1"/>
          </p:nvPr>
        </p:nvSpPr>
        <p:spPr>
          <a:xfrm>
            <a:off x="348916" y="1275423"/>
            <a:ext cx="11452643" cy="889519"/>
          </a:xfrm>
        </p:spPr>
        <p:txBody>
          <a:bodyPr>
            <a:normAutofit/>
          </a:bodyPr>
          <a:lstStyle/>
          <a:p>
            <a:pPr marL="0" indent="0">
              <a:buNone/>
            </a:pPr>
            <a:r>
              <a:rPr lang="en-US" sz="1800"/>
              <a:t>The Water Intake, Transmission Pipeline, and Water Treatment Plant are being designed to meet Partner needs through 2050 initially, and capable of being expanded to meet needs through 2070 and beyond. </a:t>
            </a:r>
          </a:p>
        </p:txBody>
      </p:sp>
      <p:sp>
        <p:nvSpPr>
          <p:cNvPr id="4" name="Slide Number Placeholder 3">
            <a:extLst>
              <a:ext uri="{FF2B5EF4-FFF2-40B4-BE49-F238E27FC236}">
                <a16:creationId xmlns:a16="http://schemas.microsoft.com/office/drawing/2014/main" id="{7A51FD98-30E6-4544-BDDF-52EA0AA197D3}"/>
              </a:ext>
            </a:extLst>
          </p:cNvPr>
          <p:cNvSpPr>
            <a:spLocks noGrp="1"/>
          </p:cNvSpPr>
          <p:nvPr>
            <p:ph type="sldNum" sz="quarter" idx="12"/>
          </p:nvPr>
        </p:nvSpPr>
        <p:spPr>
          <a:xfrm>
            <a:off x="11563266" y="6360077"/>
            <a:ext cx="640080" cy="447676"/>
          </a:xfrm>
        </p:spPr>
        <p:txBody>
          <a:bodyPr/>
          <a:lstStyle/>
          <a:p>
            <a:fld id="{D4927F8F-C925-4CB8-BC3E-B49E5718CBEF}" type="slidenum">
              <a:rPr lang="en-US" smtClean="0"/>
              <a:t>4</a:t>
            </a:fld>
            <a:endParaRPr lang="en-US"/>
          </a:p>
        </p:txBody>
      </p:sp>
      <p:sp>
        <p:nvSpPr>
          <p:cNvPr id="22" name="Rectangle 21">
            <a:extLst>
              <a:ext uri="{FF2B5EF4-FFF2-40B4-BE49-F238E27FC236}">
                <a16:creationId xmlns:a16="http://schemas.microsoft.com/office/drawing/2014/main" id="{835B1DAC-A4FF-426F-7EE9-7314B25BBFDE}"/>
              </a:ext>
            </a:extLst>
          </p:cNvPr>
          <p:cNvSpPr/>
          <p:nvPr/>
        </p:nvSpPr>
        <p:spPr>
          <a:xfrm>
            <a:off x="792076" y="4403945"/>
            <a:ext cx="2871540" cy="1490888"/>
          </a:xfrm>
          <a:prstGeom prst="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AB80475E-0603-F375-F435-B450F56483C3}"/>
              </a:ext>
            </a:extLst>
          </p:cNvPr>
          <p:cNvSpPr txBox="1">
            <a:spLocks/>
          </p:cNvSpPr>
          <p:nvPr/>
        </p:nvSpPr>
        <p:spPr>
          <a:xfrm>
            <a:off x="792077" y="4782557"/>
            <a:ext cx="2871540" cy="8895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t>A new raw water intake on the west side of Jordan Lake</a:t>
            </a:r>
          </a:p>
        </p:txBody>
      </p:sp>
      <p:sp>
        <p:nvSpPr>
          <p:cNvPr id="12" name="Content Placeholder 2">
            <a:extLst>
              <a:ext uri="{FF2B5EF4-FFF2-40B4-BE49-F238E27FC236}">
                <a16:creationId xmlns:a16="http://schemas.microsoft.com/office/drawing/2014/main" id="{DB2E59FF-3DF4-F6DA-3162-A430A05E493F}"/>
              </a:ext>
            </a:extLst>
          </p:cNvPr>
          <p:cNvSpPr txBox="1">
            <a:spLocks/>
          </p:cNvSpPr>
          <p:nvPr/>
        </p:nvSpPr>
        <p:spPr>
          <a:xfrm>
            <a:off x="4637870" y="4782557"/>
            <a:ext cx="2871540" cy="1201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t>A raw water supply pipeline and pump station to transport water from intake to treatment plant</a:t>
            </a:r>
          </a:p>
        </p:txBody>
      </p:sp>
      <p:sp>
        <p:nvSpPr>
          <p:cNvPr id="13" name="Content Placeholder 2">
            <a:extLst>
              <a:ext uri="{FF2B5EF4-FFF2-40B4-BE49-F238E27FC236}">
                <a16:creationId xmlns:a16="http://schemas.microsoft.com/office/drawing/2014/main" id="{56FC674F-6327-FD6E-B54B-967EDDAED198}"/>
              </a:ext>
            </a:extLst>
          </p:cNvPr>
          <p:cNvSpPr txBox="1">
            <a:spLocks/>
          </p:cNvSpPr>
          <p:nvPr/>
        </p:nvSpPr>
        <p:spPr>
          <a:xfrm>
            <a:off x="8510065" y="4782557"/>
            <a:ext cx="2871540" cy="8895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t>A water</a:t>
            </a:r>
            <a:br>
              <a:rPr lang="en-US" sz="1800"/>
            </a:br>
            <a:r>
              <a:rPr lang="en-US" sz="1800"/>
              <a:t>treatment plant</a:t>
            </a:r>
          </a:p>
        </p:txBody>
      </p:sp>
      <p:sp>
        <p:nvSpPr>
          <p:cNvPr id="23" name="Rectangle 22">
            <a:extLst>
              <a:ext uri="{FF2B5EF4-FFF2-40B4-BE49-F238E27FC236}">
                <a16:creationId xmlns:a16="http://schemas.microsoft.com/office/drawing/2014/main" id="{FBA2FAEB-863D-E514-E0A0-2C5BF7EB067E}"/>
              </a:ext>
            </a:extLst>
          </p:cNvPr>
          <p:cNvSpPr/>
          <p:nvPr/>
        </p:nvSpPr>
        <p:spPr>
          <a:xfrm>
            <a:off x="4637871" y="4403945"/>
            <a:ext cx="2871540" cy="1490888"/>
          </a:xfrm>
          <a:prstGeom prst="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397713-5666-20DE-B2EB-2DC3083C04B4}"/>
              </a:ext>
            </a:extLst>
          </p:cNvPr>
          <p:cNvSpPr/>
          <p:nvPr/>
        </p:nvSpPr>
        <p:spPr>
          <a:xfrm>
            <a:off x="8510065" y="4403945"/>
            <a:ext cx="2871540" cy="1490888"/>
          </a:xfrm>
          <a:prstGeom prst="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0B81FDC6-9D47-C1F5-1B08-6E19DFE9C5B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83667" y="2164943"/>
            <a:ext cx="2969056" cy="2617615"/>
          </a:xfrm>
          <a:prstGeom prst="rect">
            <a:avLst/>
          </a:prstGeom>
        </p:spPr>
      </p:pic>
      <p:pic>
        <p:nvPicPr>
          <p:cNvPr id="21" name="Graphic 20">
            <a:extLst>
              <a:ext uri="{FF2B5EF4-FFF2-40B4-BE49-F238E27FC236}">
                <a16:creationId xmlns:a16="http://schemas.microsoft.com/office/drawing/2014/main" id="{9FBB2FC6-9C0F-AF58-A659-9DDFBF5DE07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11473" y="2164943"/>
            <a:ext cx="2969055" cy="2617615"/>
          </a:xfrm>
          <a:prstGeom prst="rect">
            <a:avLst/>
          </a:prstGeom>
        </p:spPr>
      </p:pic>
      <p:pic>
        <p:nvPicPr>
          <p:cNvPr id="6" name="Graphic 5">
            <a:extLst>
              <a:ext uri="{FF2B5EF4-FFF2-40B4-BE49-F238E27FC236}">
                <a16:creationId xmlns:a16="http://schemas.microsoft.com/office/drawing/2014/main" id="{3509A65D-6E23-CF73-8492-AAB9FBDB7B7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54864" y="2164942"/>
            <a:ext cx="3453797" cy="2617615"/>
          </a:xfrm>
          <a:prstGeom prst="rect">
            <a:avLst/>
          </a:prstGeom>
        </p:spPr>
      </p:pic>
    </p:spTree>
    <p:extLst>
      <p:ext uri="{BB962C8B-B14F-4D97-AF65-F5344CB8AC3E}">
        <p14:creationId xmlns:p14="http://schemas.microsoft.com/office/powerpoint/2010/main" val="1653463890"/>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36A258-4788-EADF-2697-D7A280DF0C36}"/>
              </a:ext>
            </a:extLst>
          </p:cNvPr>
          <p:cNvSpPr>
            <a:spLocks noGrp="1"/>
          </p:cNvSpPr>
          <p:nvPr>
            <p:ph idx="13"/>
          </p:nvPr>
        </p:nvSpPr>
        <p:spPr>
          <a:xfrm>
            <a:off x="288531" y="1363187"/>
            <a:ext cx="4544982" cy="4649424"/>
          </a:xfrm>
        </p:spPr>
        <p:txBody>
          <a:bodyPr vert="horz" lIns="91440" tIns="45720" rIns="91440" bIns="45720" rtlCol="0" anchor="t">
            <a:normAutofit/>
          </a:bodyPr>
          <a:lstStyle/>
          <a:p>
            <a:pPr marL="0" indent="0">
              <a:buNone/>
            </a:pPr>
            <a:r>
              <a:rPr lang="en-US" sz="1800" b="1"/>
              <a:t>NEW Water Treatment Plant Location at 6903 Farrington Road</a:t>
            </a:r>
          </a:p>
          <a:p>
            <a:pPr marL="91440" indent="0">
              <a:buNone/>
            </a:pPr>
            <a:r>
              <a:rPr lang="en-US" sz="1800"/>
              <a:t>Adjacent to South Durham Water Reclamation Facility</a:t>
            </a:r>
          </a:p>
          <a:p>
            <a:pPr marL="91440" indent="0">
              <a:buNone/>
            </a:pPr>
            <a:r>
              <a:rPr lang="en-US" sz="1800"/>
              <a:t>Closer to City customers &amp; existing City utility facilities</a:t>
            </a:r>
          </a:p>
          <a:p>
            <a:pPr marL="91440" indent="0">
              <a:buNone/>
            </a:pPr>
            <a:r>
              <a:rPr lang="en-US" sz="1800"/>
              <a:t>Opportunities for synergy &amp; reduced costs</a:t>
            </a:r>
          </a:p>
          <a:p>
            <a:pPr marL="0" indent="0">
              <a:buNone/>
            </a:pPr>
            <a:r>
              <a:rPr lang="en-US" sz="1800" b="1"/>
              <a:t>‘Seaforth Property’ in Chatham County, near Jordan Lake, will continue to be the site for the WIP Raw Water Pump Station</a:t>
            </a:r>
          </a:p>
          <a:p>
            <a:pPr marL="0" indent="0">
              <a:buNone/>
            </a:pPr>
            <a:r>
              <a:rPr lang="en-US" sz="1800" b="1"/>
              <a:t>Design-Build teams selected for Intake/Raw Water Facilities &amp; Water Treatment Plant projects – </a:t>
            </a:r>
            <a:r>
              <a:rPr lang="en-US" sz="1800" b="1" u="sng"/>
              <a:t>design is beginning soon</a:t>
            </a:r>
          </a:p>
          <a:p>
            <a:pPr marL="0" indent="0">
              <a:buNone/>
            </a:pPr>
            <a:r>
              <a:rPr lang="en-US" sz="1800" b="1"/>
              <a:t>US Army Corps of Engineers ‘</a:t>
            </a:r>
            <a:r>
              <a:rPr lang="en-US" sz="1800" b="1" err="1"/>
              <a:t>Outgrant</a:t>
            </a:r>
            <a:r>
              <a:rPr lang="en-US" sz="1800" b="1"/>
              <a:t>’ application process</a:t>
            </a:r>
          </a:p>
        </p:txBody>
      </p:sp>
      <p:sp>
        <p:nvSpPr>
          <p:cNvPr id="4" name="Slide Number Placeholder 3">
            <a:extLst>
              <a:ext uri="{FF2B5EF4-FFF2-40B4-BE49-F238E27FC236}">
                <a16:creationId xmlns:a16="http://schemas.microsoft.com/office/drawing/2014/main" id="{088F62D8-A368-C565-1F66-6DD393362F92}"/>
              </a:ext>
            </a:extLst>
          </p:cNvPr>
          <p:cNvSpPr>
            <a:spLocks noGrp="1"/>
          </p:cNvSpPr>
          <p:nvPr>
            <p:ph type="sldNum" sz="quarter" idx="12"/>
          </p:nvPr>
        </p:nvSpPr>
        <p:spPr/>
        <p:txBody>
          <a:bodyPr/>
          <a:lstStyle/>
          <a:p>
            <a:fld id="{D4927F8F-C925-4CB8-BC3E-B49E5718CBEF}" type="slidenum">
              <a:rPr lang="en-US" smtClean="0"/>
              <a:pPr/>
              <a:t>5</a:t>
            </a:fld>
            <a:endParaRPr lang="en-US" sz="1400"/>
          </a:p>
        </p:txBody>
      </p:sp>
      <p:pic>
        <p:nvPicPr>
          <p:cNvPr id="7" name="Online Image Placeholder 6">
            <a:extLst>
              <a:ext uri="{FF2B5EF4-FFF2-40B4-BE49-F238E27FC236}">
                <a16:creationId xmlns:a16="http://schemas.microsoft.com/office/drawing/2014/main" id="{51268CE2-E6BB-9F66-298F-65586374E9D7}"/>
              </a:ext>
            </a:extLst>
          </p:cNvPr>
          <p:cNvPicPr>
            <a:picLocks noGrp="1" noChangeAspect="1"/>
          </p:cNvPicPr>
          <p:nvPr>
            <p:ph type="clipArt" sz="quarter" idx="14"/>
          </p:nvPr>
        </p:nvPicPr>
        <p:blipFill>
          <a:blip r:embed="rId2">
            <a:extLst>
              <a:ext uri="{28A0092B-C50C-407E-A947-70E740481C1C}">
                <a14:useLocalDpi xmlns:a14="http://schemas.microsoft.com/office/drawing/2010/main" val="0"/>
              </a:ext>
            </a:extLst>
          </a:blip>
          <a:srcRect/>
          <a:stretch/>
        </p:blipFill>
        <p:spPr>
          <a:xfrm>
            <a:off x="4833513" y="708509"/>
            <a:ext cx="7299575" cy="5235091"/>
          </a:xfrm>
          <a:prstGeom prst="rect">
            <a:avLst/>
          </a:prstGeom>
        </p:spPr>
      </p:pic>
      <p:sp>
        <p:nvSpPr>
          <p:cNvPr id="3" name="Title 2">
            <a:extLst>
              <a:ext uri="{FF2B5EF4-FFF2-40B4-BE49-F238E27FC236}">
                <a16:creationId xmlns:a16="http://schemas.microsoft.com/office/drawing/2014/main" id="{370FAAE7-4665-F3F6-0A46-193A53CD51F0}"/>
              </a:ext>
            </a:extLst>
          </p:cNvPr>
          <p:cNvSpPr>
            <a:spLocks noGrp="1"/>
          </p:cNvSpPr>
          <p:nvPr>
            <p:ph type="title"/>
          </p:nvPr>
        </p:nvSpPr>
        <p:spPr>
          <a:xfrm>
            <a:off x="288531" y="682631"/>
            <a:ext cx="4415589" cy="533695"/>
          </a:xfrm>
          <a:solidFill>
            <a:schemeClr val="bg1"/>
          </a:solidFill>
        </p:spPr>
        <p:txBody>
          <a:bodyPr/>
          <a:lstStyle/>
          <a:p>
            <a:r>
              <a:rPr lang="en-US"/>
              <a:t>Program Updates</a:t>
            </a:r>
          </a:p>
        </p:txBody>
      </p:sp>
    </p:spTree>
    <p:extLst>
      <p:ext uri="{BB962C8B-B14F-4D97-AF65-F5344CB8AC3E}">
        <p14:creationId xmlns:p14="http://schemas.microsoft.com/office/powerpoint/2010/main" val="2193174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2741AE8-D9B2-18E7-7F58-E2881B42BD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1D6CE7-0B22-4C37-97B8-97035C29BB02}"/>
              </a:ext>
            </a:extLst>
          </p:cNvPr>
          <p:cNvSpPr>
            <a:spLocks noGrp="1"/>
          </p:cNvSpPr>
          <p:nvPr>
            <p:ph type="title"/>
          </p:nvPr>
        </p:nvSpPr>
        <p:spPr/>
        <p:txBody>
          <a:bodyPr/>
          <a:lstStyle/>
          <a:p>
            <a:r>
              <a:rPr lang="en-US"/>
              <a:t>Raw Water Intake and Pump Station</a:t>
            </a:r>
          </a:p>
        </p:txBody>
      </p:sp>
      <p:sp>
        <p:nvSpPr>
          <p:cNvPr id="3" name="Slide Number Placeholder 2">
            <a:extLst>
              <a:ext uri="{FF2B5EF4-FFF2-40B4-BE49-F238E27FC236}">
                <a16:creationId xmlns:a16="http://schemas.microsoft.com/office/drawing/2014/main" id="{C7B3DA3C-6A09-493A-6545-39561D9B95F2}"/>
              </a:ext>
            </a:extLst>
          </p:cNvPr>
          <p:cNvSpPr>
            <a:spLocks noGrp="1"/>
          </p:cNvSpPr>
          <p:nvPr>
            <p:ph type="sldNum" sz="quarter" idx="12"/>
          </p:nvPr>
        </p:nvSpPr>
        <p:spPr/>
        <p:txBody>
          <a:bodyPr/>
          <a:lstStyle/>
          <a:p>
            <a:fld id="{D4927F8F-C925-4CB8-BC3E-B49E5718CBEF}" type="slidenum">
              <a:rPr lang="en-US" smtClean="0"/>
              <a:pPr/>
              <a:t>6</a:t>
            </a:fld>
            <a:endParaRPr lang="en-US" sz="1400"/>
          </a:p>
        </p:txBody>
      </p:sp>
      <p:pic>
        <p:nvPicPr>
          <p:cNvPr id="6" name="Graphic 5">
            <a:extLst>
              <a:ext uri="{FF2B5EF4-FFF2-40B4-BE49-F238E27FC236}">
                <a16:creationId xmlns:a16="http://schemas.microsoft.com/office/drawing/2014/main" id="{1A3B0278-555D-4E33-9AB2-5FF0F867FAB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57984" y="1380405"/>
            <a:ext cx="10076033" cy="4510060"/>
          </a:xfrm>
          <a:prstGeom prst="rect">
            <a:avLst/>
          </a:prstGeom>
        </p:spPr>
      </p:pic>
    </p:spTree>
    <p:extLst>
      <p:ext uri="{BB962C8B-B14F-4D97-AF65-F5344CB8AC3E}">
        <p14:creationId xmlns:p14="http://schemas.microsoft.com/office/powerpoint/2010/main" val="2679189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F2B771-443C-B077-5BDC-7DA2472239C2}"/>
              </a:ext>
            </a:extLst>
          </p:cNvPr>
          <p:cNvSpPr>
            <a:spLocks noGrp="1"/>
          </p:cNvSpPr>
          <p:nvPr>
            <p:ph type="title"/>
          </p:nvPr>
        </p:nvSpPr>
        <p:spPr/>
        <p:txBody>
          <a:bodyPr/>
          <a:lstStyle/>
          <a:p>
            <a:r>
              <a:rPr lang="en-US"/>
              <a:t>Raw Water Pump Station</a:t>
            </a:r>
          </a:p>
        </p:txBody>
      </p:sp>
      <p:sp>
        <p:nvSpPr>
          <p:cNvPr id="2" name="Content Placeholder 1">
            <a:extLst>
              <a:ext uri="{FF2B5EF4-FFF2-40B4-BE49-F238E27FC236}">
                <a16:creationId xmlns:a16="http://schemas.microsoft.com/office/drawing/2014/main" id="{3734B452-16EA-94D1-161B-2E8F79262DEC}"/>
              </a:ext>
            </a:extLst>
          </p:cNvPr>
          <p:cNvSpPr>
            <a:spLocks noGrp="1"/>
          </p:cNvSpPr>
          <p:nvPr>
            <p:ph idx="1"/>
          </p:nvPr>
        </p:nvSpPr>
        <p:spPr>
          <a:xfrm>
            <a:off x="300790" y="1413931"/>
            <a:ext cx="6368297" cy="4529669"/>
          </a:xfrm>
        </p:spPr>
        <p:txBody>
          <a:bodyPr numCol="1">
            <a:normAutofit/>
          </a:bodyPr>
          <a:lstStyle/>
          <a:p>
            <a:pPr marL="0" indent="0">
              <a:buNone/>
            </a:pPr>
            <a:r>
              <a:rPr lang="en-US"/>
              <a:t>Will include structures and equipment to pump untreated water to the proposed water plant, located 15 miles north, as well as:</a:t>
            </a:r>
          </a:p>
        </p:txBody>
      </p:sp>
      <p:sp>
        <p:nvSpPr>
          <p:cNvPr id="4" name="Slide Number Placeholder 3">
            <a:extLst>
              <a:ext uri="{FF2B5EF4-FFF2-40B4-BE49-F238E27FC236}">
                <a16:creationId xmlns:a16="http://schemas.microsoft.com/office/drawing/2014/main" id="{EAE6A964-3DAC-6017-2254-A71314D51746}"/>
              </a:ext>
            </a:extLst>
          </p:cNvPr>
          <p:cNvSpPr>
            <a:spLocks noGrp="1"/>
          </p:cNvSpPr>
          <p:nvPr>
            <p:ph type="sldNum" sz="quarter" idx="12"/>
          </p:nvPr>
        </p:nvSpPr>
        <p:spPr/>
        <p:txBody>
          <a:bodyPr/>
          <a:lstStyle/>
          <a:p>
            <a:fld id="{D4927F8F-C925-4CB8-BC3E-B49E5718CBEF}" type="slidenum">
              <a:rPr lang="en-US" smtClean="0"/>
              <a:pPr/>
              <a:t>7</a:t>
            </a:fld>
            <a:endParaRPr lang="en-US" sz="1400"/>
          </a:p>
        </p:txBody>
      </p:sp>
      <p:pic>
        <p:nvPicPr>
          <p:cNvPr id="7" name="Picture Placeholder 6">
            <a:extLst>
              <a:ext uri="{FF2B5EF4-FFF2-40B4-BE49-F238E27FC236}">
                <a16:creationId xmlns:a16="http://schemas.microsoft.com/office/drawing/2014/main" id="{F47BFBF8-CFF5-FF35-0644-1560D6DDB329}"/>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123" b="-1300"/>
          <a:stretch>
            <a:fillRect/>
          </a:stretch>
        </p:blipFill>
        <p:spPr>
          <a:xfrm>
            <a:off x="6669088" y="763588"/>
            <a:ext cx="5522912" cy="5540375"/>
          </a:xfrm>
          <a:prstGeom prst="rect">
            <a:avLst/>
          </a:prstGeom>
        </p:spPr>
      </p:pic>
      <p:sp>
        <p:nvSpPr>
          <p:cNvPr id="10" name="Content Placeholder 1">
            <a:extLst>
              <a:ext uri="{FF2B5EF4-FFF2-40B4-BE49-F238E27FC236}">
                <a16:creationId xmlns:a16="http://schemas.microsoft.com/office/drawing/2014/main" id="{74BBBA4C-C9C3-E9F4-B9EF-EF4BC9B7AB7A}"/>
              </a:ext>
            </a:extLst>
          </p:cNvPr>
          <p:cNvSpPr txBox="1">
            <a:spLocks/>
          </p:cNvSpPr>
          <p:nvPr/>
        </p:nvSpPr>
        <p:spPr>
          <a:xfrm>
            <a:off x="391845" y="4663792"/>
            <a:ext cx="5704155" cy="113540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Vegetation Buffer Plans</a:t>
            </a:r>
          </a:p>
          <a:p>
            <a:pPr marL="0" indent="0">
              <a:buNone/>
            </a:pPr>
            <a:r>
              <a:rPr lang="en-US"/>
              <a:t>The design will seek to minimize impacts on neighbors &amp; will maintain/enhance vegetated buffers. </a:t>
            </a:r>
          </a:p>
        </p:txBody>
      </p:sp>
      <p:sp>
        <p:nvSpPr>
          <p:cNvPr id="11" name="Content Placeholder 1">
            <a:extLst>
              <a:ext uri="{FF2B5EF4-FFF2-40B4-BE49-F238E27FC236}">
                <a16:creationId xmlns:a16="http://schemas.microsoft.com/office/drawing/2014/main" id="{1CE2039E-F05D-C4C1-7148-EDBBF8CB4170}"/>
              </a:ext>
            </a:extLst>
          </p:cNvPr>
          <p:cNvSpPr txBox="1">
            <a:spLocks/>
          </p:cNvSpPr>
          <p:nvPr/>
        </p:nvSpPr>
        <p:spPr>
          <a:xfrm>
            <a:off x="347018" y="2304648"/>
            <a:ext cx="6036529" cy="2214611"/>
          </a:xfrm>
          <a:prstGeom prst="rect">
            <a:avLst/>
          </a:prstGeom>
        </p:spPr>
        <p:txBody>
          <a:bodyPr vert="horz" lIns="91440" tIns="45720" rIns="91440" bIns="45720" numCol="2"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Deep ‘wet well’ that pumps will draw from, connected to lake intake by ¾-mile deep tunnel pipeline</a:t>
            </a:r>
          </a:p>
          <a:p>
            <a:r>
              <a:rPr lang="en-US"/>
              <a:t>Pipeline conveying raw water from pump station to Seaforth Rd </a:t>
            </a:r>
          </a:p>
          <a:p>
            <a:r>
              <a:rPr lang="en-US"/>
              <a:t>Lighting, parking, and fencing </a:t>
            </a:r>
          </a:p>
          <a:p>
            <a:r>
              <a:rPr lang="en-US"/>
              <a:t>Some carbon/chemical storage </a:t>
            </a:r>
          </a:p>
          <a:p>
            <a:r>
              <a:rPr lang="en-US"/>
              <a:t>Electrical power feed</a:t>
            </a:r>
          </a:p>
          <a:p>
            <a:r>
              <a:rPr lang="en-US"/>
              <a:t>Standby electrical generator</a:t>
            </a:r>
          </a:p>
        </p:txBody>
      </p:sp>
      <p:sp>
        <p:nvSpPr>
          <p:cNvPr id="5" name="Content Placeholder 1">
            <a:extLst>
              <a:ext uri="{FF2B5EF4-FFF2-40B4-BE49-F238E27FC236}">
                <a16:creationId xmlns:a16="http://schemas.microsoft.com/office/drawing/2014/main" id="{93FC8DB7-5CE3-9FE2-0175-D9DCC28E972A}"/>
              </a:ext>
            </a:extLst>
          </p:cNvPr>
          <p:cNvSpPr txBox="1">
            <a:spLocks/>
          </p:cNvSpPr>
          <p:nvPr/>
        </p:nvSpPr>
        <p:spPr>
          <a:xfrm>
            <a:off x="294672" y="4552786"/>
            <a:ext cx="5704155" cy="1357420"/>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Tree>
    <p:extLst>
      <p:ext uri="{BB962C8B-B14F-4D97-AF65-F5344CB8AC3E}">
        <p14:creationId xmlns:p14="http://schemas.microsoft.com/office/powerpoint/2010/main" val="732575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EAFFD-D975-49D8-6BFB-003762669361}"/>
              </a:ext>
            </a:extLst>
          </p:cNvPr>
          <p:cNvSpPr>
            <a:spLocks noGrp="1"/>
          </p:cNvSpPr>
          <p:nvPr>
            <p:ph type="title"/>
          </p:nvPr>
        </p:nvSpPr>
        <p:spPr>
          <a:xfrm>
            <a:off x="348916" y="720928"/>
            <a:ext cx="4466924" cy="1443152"/>
          </a:xfrm>
        </p:spPr>
        <p:txBody>
          <a:bodyPr/>
          <a:lstStyle/>
          <a:p>
            <a:r>
              <a:rPr lang="en-US"/>
              <a:t>Previous Seaforth property site plan </a:t>
            </a:r>
          </a:p>
        </p:txBody>
      </p:sp>
      <p:sp>
        <p:nvSpPr>
          <p:cNvPr id="4" name="Slide Number Placeholder 3">
            <a:extLst>
              <a:ext uri="{FF2B5EF4-FFF2-40B4-BE49-F238E27FC236}">
                <a16:creationId xmlns:a16="http://schemas.microsoft.com/office/drawing/2014/main" id="{9FA18212-D19C-9961-5765-123DD2338A19}"/>
              </a:ext>
            </a:extLst>
          </p:cNvPr>
          <p:cNvSpPr>
            <a:spLocks noGrp="1"/>
          </p:cNvSpPr>
          <p:nvPr>
            <p:ph type="sldNum" sz="quarter" idx="12"/>
          </p:nvPr>
        </p:nvSpPr>
        <p:spPr/>
        <p:txBody>
          <a:bodyPr/>
          <a:lstStyle/>
          <a:p>
            <a:fld id="{D4927F8F-C925-4CB8-BC3E-B49E5718CBEF}" type="slidenum">
              <a:rPr lang="en-US" smtClean="0"/>
              <a:t>8</a:t>
            </a:fld>
            <a:endParaRPr lang="en-US"/>
          </a:p>
        </p:txBody>
      </p:sp>
      <p:pic>
        <p:nvPicPr>
          <p:cNvPr id="5" name="Picture 4" descr="A map of a land with blue circles and green lines&#10;&#10;Description automatically generated">
            <a:extLst>
              <a:ext uri="{FF2B5EF4-FFF2-40B4-BE49-F238E27FC236}">
                <a16:creationId xmlns:a16="http://schemas.microsoft.com/office/drawing/2014/main" id="{458EA5EB-B59C-2146-340F-19FD38F4EBA8}"/>
              </a:ext>
            </a:extLst>
          </p:cNvPr>
          <p:cNvPicPr>
            <a:picLocks noChangeAspect="1"/>
          </p:cNvPicPr>
          <p:nvPr/>
        </p:nvPicPr>
        <p:blipFill rotWithShape="1">
          <a:blip r:embed="rId3">
            <a:extLst>
              <a:ext uri="{28A0092B-C50C-407E-A947-70E740481C1C}">
                <a14:useLocalDpi xmlns:a14="http://schemas.microsoft.com/office/drawing/2010/main" val="0"/>
              </a:ext>
            </a:extLst>
          </a:blip>
          <a:srcRect l="4738" t="8275" r="35083" b="14790"/>
          <a:stretch/>
        </p:blipFill>
        <p:spPr>
          <a:xfrm>
            <a:off x="5150905" y="847260"/>
            <a:ext cx="7052441" cy="6010740"/>
          </a:xfrm>
          <a:prstGeom prst="rect">
            <a:avLst/>
          </a:prstGeom>
        </p:spPr>
      </p:pic>
      <p:sp>
        <p:nvSpPr>
          <p:cNvPr id="3" name="Content Placeholder 1">
            <a:extLst>
              <a:ext uri="{FF2B5EF4-FFF2-40B4-BE49-F238E27FC236}">
                <a16:creationId xmlns:a16="http://schemas.microsoft.com/office/drawing/2014/main" id="{ACC1A834-A69B-3D56-F72F-F4554ECC9509}"/>
              </a:ext>
            </a:extLst>
          </p:cNvPr>
          <p:cNvSpPr>
            <a:spLocks noGrp="1"/>
          </p:cNvSpPr>
          <p:nvPr>
            <p:ph idx="1"/>
          </p:nvPr>
        </p:nvSpPr>
        <p:spPr>
          <a:xfrm>
            <a:off x="300791" y="1794294"/>
            <a:ext cx="4719784" cy="4149306"/>
          </a:xfrm>
        </p:spPr>
        <p:txBody>
          <a:bodyPr numCol="1">
            <a:normAutofit/>
          </a:bodyPr>
          <a:lstStyle/>
          <a:p>
            <a:pPr marL="0" indent="0">
              <a:buNone/>
            </a:pPr>
            <a:r>
              <a:rPr lang="en-US"/>
              <a:t>New plan hasn’t been developed yet for site’s modified role in the Water Supply Program</a:t>
            </a:r>
          </a:p>
          <a:p>
            <a:pPr marL="0" indent="0">
              <a:buNone/>
            </a:pPr>
            <a:r>
              <a:rPr lang="en-US"/>
              <a:t>Design-Build Team to begin design work in June – site plan for Raw Water Pump station by fall </a:t>
            </a:r>
          </a:p>
          <a:p>
            <a:pPr marL="0" indent="0">
              <a:buNone/>
            </a:pPr>
            <a:r>
              <a:rPr lang="en-US"/>
              <a:t>Durham will develop only a portion of the previously-proposed facilities</a:t>
            </a:r>
          </a:p>
          <a:p>
            <a:pPr marL="0" indent="0">
              <a:buNone/>
            </a:pPr>
            <a:r>
              <a:rPr lang="en-US"/>
              <a:t>Construction focused on Pump Station and associated facilities in SE corner of property, </a:t>
            </a:r>
            <a:r>
              <a:rPr lang="en-US" u="sng"/>
              <a:t>plus</a:t>
            </a:r>
            <a:r>
              <a:rPr lang="en-US"/>
              <a:t> water transmission pipeline crossing site</a:t>
            </a:r>
          </a:p>
          <a:p>
            <a:pPr marL="0" indent="0">
              <a:lnSpc>
                <a:spcPct val="100000"/>
              </a:lnSpc>
              <a:buNone/>
            </a:pPr>
            <a:endParaRPr lang="en-US"/>
          </a:p>
        </p:txBody>
      </p:sp>
      <p:sp>
        <p:nvSpPr>
          <p:cNvPr id="6" name="Rectangle 5">
            <a:extLst>
              <a:ext uri="{FF2B5EF4-FFF2-40B4-BE49-F238E27FC236}">
                <a16:creationId xmlns:a16="http://schemas.microsoft.com/office/drawing/2014/main" id="{7D32AB5D-8D7B-C443-EC1E-A45F80BB5227}"/>
              </a:ext>
            </a:extLst>
          </p:cNvPr>
          <p:cNvSpPr/>
          <p:nvPr/>
        </p:nvSpPr>
        <p:spPr>
          <a:xfrm>
            <a:off x="9911751" y="5883215"/>
            <a:ext cx="707366" cy="7557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85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7ADFAE-B89F-7A70-094F-2A9BC3BDE534}"/>
              </a:ext>
            </a:extLst>
          </p:cNvPr>
          <p:cNvSpPr>
            <a:spLocks noGrp="1"/>
          </p:cNvSpPr>
          <p:nvPr>
            <p:ph type="title"/>
          </p:nvPr>
        </p:nvSpPr>
        <p:spPr>
          <a:xfrm>
            <a:off x="300789" y="720929"/>
            <a:ext cx="11500769" cy="443638"/>
          </a:xfrm>
        </p:spPr>
        <p:txBody>
          <a:bodyPr/>
          <a:lstStyle/>
          <a:p>
            <a:r>
              <a:rPr lang="en-US"/>
              <a:t>Common Questions about Intake/Raw Water Facilities project</a:t>
            </a:r>
          </a:p>
        </p:txBody>
      </p:sp>
      <p:sp>
        <p:nvSpPr>
          <p:cNvPr id="4" name="Slide Number Placeholder 3">
            <a:extLst>
              <a:ext uri="{FF2B5EF4-FFF2-40B4-BE49-F238E27FC236}">
                <a16:creationId xmlns:a16="http://schemas.microsoft.com/office/drawing/2014/main" id="{F8321D44-1A4A-199B-EA5B-3531B1E2B336}"/>
              </a:ext>
            </a:extLst>
          </p:cNvPr>
          <p:cNvSpPr>
            <a:spLocks noGrp="1"/>
          </p:cNvSpPr>
          <p:nvPr>
            <p:ph type="sldNum" sz="quarter" idx="12"/>
          </p:nvPr>
        </p:nvSpPr>
        <p:spPr/>
        <p:txBody>
          <a:bodyPr/>
          <a:lstStyle/>
          <a:p>
            <a:fld id="{D4927F8F-C925-4CB8-BC3E-B49E5718CBEF}" type="slidenum">
              <a:rPr lang="en-US" smtClean="0"/>
              <a:pPr/>
              <a:t>9</a:t>
            </a:fld>
            <a:endParaRPr lang="en-US" sz="1400"/>
          </a:p>
        </p:txBody>
      </p:sp>
      <p:sp>
        <p:nvSpPr>
          <p:cNvPr id="6" name="Content Placeholder 1">
            <a:extLst>
              <a:ext uri="{FF2B5EF4-FFF2-40B4-BE49-F238E27FC236}">
                <a16:creationId xmlns:a16="http://schemas.microsoft.com/office/drawing/2014/main" id="{45E12E8A-B194-A2FC-5157-545F396D2E92}"/>
              </a:ext>
            </a:extLst>
          </p:cNvPr>
          <p:cNvSpPr txBox="1">
            <a:spLocks/>
          </p:cNvSpPr>
          <p:nvPr/>
        </p:nvSpPr>
        <p:spPr>
          <a:xfrm>
            <a:off x="224287" y="1311214"/>
            <a:ext cx="6404811" cy="5469147"/>
          </a:xfrm>
          <a:prstGeom prst="rect">
            <a:avLst/>
          </a:prstGeom>
          <a:solidFill>
            <a:schemeClr val="bg1"/>
          </a:solidFill>
        </p:spPr>
        <p:txBody>
          <a:bodyPr vert="horz" lIns="91440" tIns="45720" rIns="91440" bIns="45720" numCol="1"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b="1">
                <a:solidFill>
                  <a:schemeClr val="tx2"/>
                </a:solidFill>
              </a:rPr>
              <a:t>Schedule</a:t>
            </a:r>
          </a:p>
          <a:p>
            <a:pPr marL="0" indent="0">
              <a:buNone/>
            </a:pPr>
            <a:r>
              <a:rPr lang="en-US" sz="1600"/>
              <a:t>Construction currently expected to start winter 2027 – centered in 2 areas</a:t>
            </a:r>
          </a:p>
          <a:p>
            <a:pPr marL="0" indent="0">
              <a:buNone/>
            </a:pPr>
            <a:r>
              <a:rPr lang="en-US" sz="1600" u="sng"/>
              <a:t>Water Pump Station site	Vista Point Recreation Area</a:t>
            </a:r>
          </a:p>
          <a:p>
            <a:pPr marL="0" indent="0">
              <a:buNone/>
            </a:pPr>
            <a:r>
              <a:rPr lang="en-US" sz="1600"/>
              <a:t>Tunnel Shaft (2027)</a:t>
            </a:r>
          </a:p>
          <a:p>
            <a:pPr marL="0" indent="0">
              <a:buNone/>
            </a:pPr>
            <a:r>
              <a:rPr lang="en-US" sz="1600"/>
              <a:t>Tunnel (2027-2028)		Lake Intake (2028-2029)</a:t>
            </a:r>
          </a:p>
          <a:p>
            <a:pPr marL="0" indent="0">
              <a:buNone/>
            </a:pPr>
            <a:r>
              <a:rPr lang="en-US" sz="1600"/>
              <a:t>Pump Station (2028-2031)</a:t>
            </a:r>
          </a:p>
          <a:p>
            <a:pPr marL="0" indent="0">
              <a:buNone/>
            </a:pPr>
            <a:r>
              <a:rPr lang="en-US" sz="1600"/>
              <a:t>	Commissioning/Startup – Both Sites (2031-2032)</a:t>
            </a:r>
          </a:p>
          <a:p>
            <a:pPr marL="0" indent="0">
              <a:spcBef>
                <a:spcPts val="1800"/>
              </a:spcBef>
              <a:buNone/>
            </a:pPr>
            <a:r>
              <a:rPr lang="en-US" sz="1900" b="1">
                <a:solidFill>
                  <a:schemeClr val="tx2"/>
                </a:solidFill>
              </a:rPr>
              <a:t>Traffic</a:t>
            </a:r>
          </a:p>
          <a:p>
            <a:pPr marL="0" indent="0">
              <a:buNone/>
            </a:pPr>
            <a:r>
              <a:rPr lang="en-US" sz="1600" i="1" u="sng"/>
              <a:t>During construction </a:t>
            </a:r>
          </a:p>
          <a:p>
            <a:pPr marL="0" indent="0">
              <a:buNone/>
            </a:pPr>
            <a:r>
              <a:rPr lang="en-US" sz="1600"/>
              <a:t>Vista Point Recreation Area to be temporarily closed during Lake Intake construction, and area used for contractor’s staging.</a:t>
            </a:r>
          </a:p>
          <a:p>
            <a:pPr marL="0" indent="0">
              <a:buNone/>
            </a:pPr>
            <a:r>
              <a:rPr lang="en-US" sz="1600"/>
              <a:t>Peak 50-100 construction staff</a:t>
            </a:r>
          </a:p>
          <a:p>
            <a:pPr marL="0" indent="0">
              <a:buNone/>
            </a:pPr>
            <a:r>
              <a:rPr lang="en-US" sz="1600"/>
              <a:t>Concrete, materials, equipment, hauling away</a:t>
            </a:r>
          </a:p>
          <a:p>
            <a:pPr marL="0" indent="0">
              <a:buNone/>
            </a:pPr>
            <a:r>
              <a:rPr lang="en-US" sz="1600" i="1" u="sng"/>
              <a:t>Once Intake &amp; Pump Station are operating</a:t>
            </a:r>
          </a:p>
          <a:p>
            <a:pPr marL="0" indent="0">
              <a:buNone/>
            </a:pPr>
            <a:r>
              <a:rPr lang="en-US" sz="1600"/>
              <a:t>Limited number of staff – remote monitoring with regular checks; Intake not occupied</a:t>
            </a:r>
          </a:p>
          <a:p>
            <a:pPr marL="0" indent="0">
              <a:buNone/>
            </a:pPr>
            <a:r>
              <a:rPr lang="en-US" sz="1600"/>
              <a:t>Deliveries, service vehicles infrequent (weekday, daytime)</a:t>
            </a:r>
          </a:p>
          <a:p>
            <a:pPr marL="0" indent="0">
              <a:buNone/>
            </a:pPr>
            <a:endParaRPr lang="en-US" sz="1600"/>
          </a:p>
        </p:txBody>
      </p:sp>
      <p:sp>
        <p:nvSpPr>
          <p:cNvPr id="8" name="Content Placeholder 1">
            <a:extLst>
              <a:ext uri="{FF2B5EF4-FFF2-40B4-BE49-F238E27FC236}">
                <a16:creationId xmlns:a16="http://schemas.microsoft.com/office/drawing/2014/main" id="{93D83AB5-6150-091C-59AF-EBA2510855A1}"/>
              </a:ext>
            </a:extLst>
          </p:cNvPr>
          <p:cNvSpPr txBox="1">
            <a:spLocks/>
          </p:cNvSpPr>
          <p:nvPr/>
        </p:nvSpPr>
        <p:spPr>
          <a:xfrm>
            <a:off x="6732462" y="1311214"/>
            <a:ext cx="5235251" cy="5469147"/>
          </a:xfrm>
          <a:prstGeom prst="rect">
            <a:avLst/>
          </a:prstGeom>
        </p:spPr>
        <p:txBody>
          <a:bodyPr vert="horz" lIns="91440" tIns="45720" rIns="91440" bIns="45720" numCol="1"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Tw Cen MT" panose="020B0602020104020603"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Tw Cen MT" panose="020B0602020104020603"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Noise</a:t>
            </a:r>
          </a:p>
          <a:p>
            <a:pPr marL="0" indent="0">
              <a:lnSpc>
                <a:spcPct val="100000"/>
              </a:lnSpc>
              <a:buNone/>
            </a:pPr>
            <a:r>
              <a:rPr lang="en-US"/>
              <a:t>Vegetated buffers help mitigate off-site noise </a:t>
            </a:r>
          </a:p>
          <a:p>
            <a:pPr marL="0" indent="0">
              <a:lnSpc>
                <a:spcPct val="100000"/>
              </a:lnSpc>
              <a:buNone/>
            </a:pPr>
            <a:r>
              <a:rPr lang="en-US"/>
              <a:t>Specified dB limits on equipment that creates significant noise (ex: pump motors) </a:t>
            </a:r>
          </a:p>
          <a:p>
            <a:pPr marL="0" indent="0">
              <a:lnSpc>
                <a:spcPct val="100000"/>
              </a:lnSpc>
              <a:buNone/>
            </a:pPr>
            <a:r>
              <a:rPr lang="en-US"/>
              <a:t>Pumps and emergency generators placed in buildings designed with sound attenuation</a:t>
            </a:r>
          </a:p>
          <a:p>
            <a:pPr marL="0" indent="0">
              <a:lnSpc>
                <a:spcPct val="100000"/>
              </a:lnSpc>
              <a:buNone/>
            </a:pPr>
            <a:r>
              <a:rPr lang="en-US"/>
              <a:t>Noise study during design </a:t>
            </a:r>
          </a:p>
          <a:p>
            <a:pPr marL="0" indent="0">
              <a:lnSpc>
                <a:spcPct val="100000"/>
              </a:lnSpc>
              <a:buNone/>
            </a:pPr>
            <a:r>
              <a:rPr lang="en-US"/>
              <a:t>Vibration during construction or operation – will be measurements, notifications as needed during construction</a:t>
            </a:r>
          </a:p>
          <a:p>
            <a:pPr marL="0" indent="0">
              <a:spcBef>
                <a:spcPts val="1800"/>
              </a:spcBef>
              <a:buNone/>
            </a:pPr>
            <a:r>
              <a:rPr lang="en-US" b="1">
                <a:solidFill>
                  <a:schemeClr val="tx2"/>
                </a:solidFill>
              </a:rPr>
              <a:t>Lighting</a:t>
            </a:r>
          </a:p>
          <a:p>
            <a:pPr marL="0" indent="0">
              <a:lnSpc>
                <a:spcPct val="100000"/>
              </a:lnSpc>
              <a:spcBef>
                <a:spcPts val="600"/>
              </a:spcBef>
              <a:spcAft>
                <a:spcPts val="600"/>
              </a:spcAft>
              <a:buNone/>
            </a:pPr>
            <a:r>
              <a:rPr lang="en-US"/>
              <a:t>Vegetated buffers help mitigate off-site noise </a:t>
            </a:r>
          </a:p>
          <a:p>
            <a:pPr marL="0" indent="0">
              <a:lnSpc>
                <a:spcPct val="100000"/>
              </a:lnSpc>
              <a:spcBef>
                <a:spcPts val="600"/>
              </a:spcBef>
              <a:spcAft>
                <a:spcPts val="600"/>
              </a:spcAft>
              <a:buNone/>
            </a:pPr>
            <a:r>
              <a:rPr lang="en-US">
                <a:ea typeface="Calibri" panose="020F0502020204030204" pitchFamily="34" charset="0"/>
              </a:rPr>
              <a:t>Design to use fixtures that limit up-lighting to the sky</a:t>
            </a:r>
          </a:p>
          <a:p>
            <a:pPr marL="0" indent="0">
              <a:lnSpc>
                <a:spcPct val="100000"/>
              </a:lnSpc>
              <a:spcBef>
                <a:spcPts val="600"/>
              </a:spcBef>
              <a:spcAft>
                <a:spcPts val="600"/>
              </a:spcAft>
              <a:buNone/>
            </a:pPr>
            <a:r>
              <a:rPr lang="en-US">
                <a:ea typeface="Calibri" panose="020F0502020204030204" pitchFamily="34" charset="0"/>
              </a:rPr>
              <a:t>Energy-efficient LED, sodium fixtures (warm color)</a:t>
            </a:r>
          </a:p>
          <a:p>
            <a:pPr marL="0" indent="0">
              <a:lnSpc>
                <a:spcPct val="100000"/>
              </a:lnSpc>
              <a:spcBef>
                <a:spcPts val="600"/>
              </a:spcBef>
              <a:spcAft>
                <a:spcPts val="600"/>
              </a:spcAft>
              <a:buNone/>
            </a:pPr>
            <a:r>
              <a:rPr lang="en-US">
                <a:ea typeface="Calibri" panose="020F0502020204030204" pitchFamily="34" charset="0"/>
              </a:rPr>
              <a:t>Provide only the necessary amount of lighting; use motion sensors, timers </a:t>
            </a:r>
          </a:p>
          <a:p>
            <a:pPr marL="0" indent="0">
              <a:lnSpc>
                <a:spcPct val="100000"/>
              </a:lnSpc>
              <a:spcBef>
                <a:spcPts val="600"/>
              </a:spcBef>
              <a:spcAft>
                <a:spcPts val="600"/>
              </a:spcAft>
              <a:buNone/>
            </a:pPr>
            <a:r>
              <a:rPr lang="en-US">
                <a:ea typeface="Calibri" panose="020F0502020204030204" pitchFamily="34" charset="0"/>
              </a:rPr>
              <a:t>Will comply with County ordinances on lighting</a:t>
            </a:r>
            <a:endParaRPr lang="en-US" b="1">
              <a:solidFill>
                <a:schemeClr val="tx2"/>
              </a:solidFill>
            </a:endParaRPr>
          </a:p>
        </p:txBody>
      </p:sp>
      <p:cxnSp>
        <p:nvCxnSpPr>
          <p:cNvPr id="5" name="Straight Connector 4">
            <a:extLst>
              <a:ext uri="{FF2B5EF4-FFF2-40B4-BE49-F238E27FC236}">
                <a16:creationId xmlns:a16="http://schemas.microsoft.com/office/drawing/2014/main" id="{76E612D8-63C2-4065-F60C-2307A1EF81C5}"/>
              </a:ext>
            </a:extLst>
          </p:cNvPr>
          <p:cNvCxnSpPr/>
          <p:nvPr/>
        </p:nvCxnSpPr>
        <p:spPr>
          <a:xfrm flipH="1">
            <a:off x="318041" y="2605175"/>
            <a:ext cx="494407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1DE3CD-EDD0-BA7E-F60D-121C02F071D0}"/>
              </a:ext>
            </a:extLst>
          </p:cNvPr>
          <p:cNvCxnSpPr/>
          <p:nvPr/>
        </p:nvCxnSpPr>
        <p:spPr>
          <a:xfrm flipH="1">
            <a:off x="315171" y="2938729"/>
            <a:ext cx="494407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CF7DEC-5FCD-4456-7A34-B2A92D8C2241}"/>
              </a:ext>
            </a:extLst>
          </p:cNvPr>
          <p:cNvCxnSpPr/>
          <p:nvPr/>
        </p:nvCxnSpPr>
        <p:spPr>
          <a:xfrm flipH="1">
            <a:off x="323799" y="3266534"/>
            <a:ext cx="494407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36540-0A8E-34D8-5F81-B1DBA879993E}"/>
              </a:ext>
            </a:extLst>
          </p:cNvPr>
          <p:cNvCxnSpPr/>
          <p:nvPr/>
        </p:nvCxnSpPr>
        <p:spPr>
          <a:xfrm flipH="1">
            <a:off x="323799" y="3556957"/>
            <a:ext cx="49440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377779"/>
      </p:ext>
    </p:extLst>
  </p:cSld>
  <p:clrMapOvr>
    <a:masterClrMapping/>
  </p:clrMapOvr>
</p:sld>
</file>

<file path=ppt/theme/theme1.xml><?xml version="1.0" encoding="utf-8"?>
<a:theme xmlns:a="http://schemas.openxmlformats.org/drawingml/2006/main" name="Western Intake Partnership">
  <a:themeElements>
    <a:clrScheme name="Jordan Lake Water Supply Project">
      <a:dk1>
        <a:sysClr val="windowText" lastClr="000000"/>
      </a:dk1>
      <a:lt1>
        <a:sysClr val="window" lastClr="FFFFFF"/>
      </a:lt1>
      <a:dk2>
        <a:srgbClr val="0D385E"/>
      </a:dk2>
      <a:lt2>
        <a:srgbClr val="E6E7E8"/>
      </a:lt2>
      <a:accent1>
        <a:srgbClr val="4FC9F0"/>
      </a:accent1>
      <a:accent2>
        <a:srgbClr val="1766A1"/>
      </a:accent2>
      <a:accent3>
        <a:srgbClr val="D5DC46"/>
      </a:accent3>
      <a:accent4>
        <a:srgbClr val="E26240"/>
      </a:accent4>
      <a:accent5>
        <a:srgbClr val="1766A1"/>
      </a:accent5>
      <a:accent6>
        <a:srgbClr val="4FC9F0"/>
      </a:accent6>
      <a:hlink>
        <a:srgbClr val="282C6C"/>
      </a:hlink>
      <a:folHlink>
        <a:srgbClr val="1865A1"/>
      </a:folHlink>
    </a:clrScheme>
    <a:fontScheme name="Custom 3">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58F64028E5BD499EC8204CB79B4088" ma:contentTypeVersion="14" ma:contentTypeDescription="Create a new document." ma:contentTypeScope="" ma:versionID="3c359c97049f3a73cd2ef646df8489dd">
  <xsd:schema xmlns:xsd="http://www.w3.org/2001/XMLSchema" xmlns:xs="http://www.w3.org/2001/XMLSchema" xmlns:p="http://schemas.microsoft.com/office/2006/metadata/properties" xmlns:ns1="http://schemas.microsoft.com/sharepoint/v3" xmlns:ns2="a5c324cd-8edd-4443-96c0-49a336b05a99" xmlns:ns3="e955403e-5195-44c1-90f2-a40f4b724c20" targetNamespace="http://schemas.microsoft.com/office/2006/metadata/properties" ma:root="true" ma:fieldsID="475401c2ad5fc89be95f3ce79300972f" ns1:_="" ns2:_="" ns3:_="">
    <xsd:import namespace="http://schemas.microsoft.com/sharepoint/v3"/>
    <xsd:import namespace="a5c324cd-8edd-4443-96c0-49a336b05a99"/>
    <xsd:import namespace="e955403e-5195-44c1-90f2-a40f4b724c2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c324cd-8edd-4443-96c0-49a336b05a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8099e0b-e00c-469a-8e3e-581119cc8704"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55403e-5195-44c1-90f2-a40f4b724c2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50f259c-f773-4ae6-b315-f4debb237f50}" ma:internalName="TaxCatchAll" ma:showField="CatchAllData" ma:web="e955403e-5195-44c1-90f2-a40f4b724c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955403e-5195-44c1-90f2-a40f4b724c20" xsi:nil="true"/>
    <_ip_UnifiedCompliancePolicyUIAction xmlns="http://schemas.microsoft.com/sharepoint/v3" xsi:nil="true"/>
    <lcf76f155ced4ddcb4097134ff3c332f xmlns="a5c324cd-8edd-4443-96c0-49a336b05a99">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15684C4A-7C18-4FD9-B5D9-2D56291A61ED}">
  <ds:schemaRefs>
    <ds:schemaRef ds:uri="a5c324cd-8edd-4443-96c0-49a336b05a99"/>
    <ds:schemaRef ds:uri="e955403e-5195-44c1-90f2-a40f4b724c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E066625-2F59-4344-B501-9B1896D6BA44}">
  <ds:schemaRefs>
    <ds:schemaRef ds:uri="http://schemas.microsoft.com/sharepoint/v3/contenttype/forms"/>
  </ds:schemaRefs>
</ds:datastoreItem>
</file>

<file path=customXml/itemProps3.xml><?xml version="1.0" encoding="utf-8"?>
<ds:datastoreItem xmlns:ds="http://schemas.openxmlformats.org/officeDocument/2006/customXml" ds:itemID="{0E808843-BF9F-47DA-AA5B-F04469D81059}">
  <ds:schemaRefs>
    <ds:schemaRef ds:uri="a5c324cd-8edd-4443-96c0-49a336b05a99"/>
    <ds:schemaRef ds:uri="e955403e-5195-44c1-90f2-a40f4b724c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5563d9c4-1af6-4d5e-894d-8f5a4315f709}" enabled="1" method="Privileged" siteId="{3667e201-cbdc-48b3-9b42-5d2d3f16e2a9}" removed="0"/>
</clbl:labelList>
</file>

<file path=docProps/app.xml><?xml version="1.0" encoding="utf-8"?>
<Properties xmlns="http://schemas.openxmlformats.org/officeDocument/2006/extended-properties" xmlns:vt="http://schemas.openxmlformats.org/officeDocument/2006/docPropsVTypes">
  <Template>Word Theme1</Template>
  <Application>Microsoft Office PowerPoint</Application>
  <PresentationFormat>Widescreen</PresentationFormat>
  <Slides>22</Slides>
  <Notes>6</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Western Intake Partnership</vt:lpstr>
      <vt:lpstr>WELCOME</vt:lpstr>
      <vt:lpstr>Welcome!</vt:lpstr>
      <vt:lpstr>Program Schedule</vt:lpstr>
      <vt:lpstr>Water Intake and Treatment Plant</vt:lpstr>
      <vt:lpstr>Program Updates</vt:lpstr>
      <vt:lpstr>Raw Water Intake and Pump Station</vt:lpstr>
      <vt:lpstr>Raw Water Pump Station</vt:lpstr>
      <vt:lpstr>Previous Seaforth property site plan </vt:lpstr>
      <vt:lpstr>Common Questions about Intake/Raw Water Facilities project</vt:lpstr>
      <vt:lpstr>Transmission Main Alignment</vt:lpstr>
      <vt:lpstr>WTP Preliminary Rendering</vt:lpstr>
      <vt:lpstr>Community Commitment</vt:lpstr>
      <vt:lpstr>Communications</vt:lpstr>
      <vt:lpstr>PowerPoint Presentation</vt:lpstr>
      <vt:lpstr>Raw Water Intake and Pump Station</vt:lpstr>
      <vt:lpstr>Transmission Main Construction</vt:lpstr>
      <vt:lpstr>What’s included in a typical water plant?</vt:lpstr>
      <vt:lpstr>Chemicals and Odors</vt:lpstr>
      <vt:lpstr>Key Environmental Findings</vt:lpstr>
      <vt:lpstr>Key Environmental Findings</vt:lpstr>
      <vt:lpstr>Welcome!</vt:lpstr>
      <vt:lpstr>Our Approach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Wilkens, Stefani</dc:creator>
  <cp:revision>2</cp:revision>
  <dcterms:created xsi:type="dcterms:W3CDTF">2021-06-08T17:46:03Z</dcterms:created>
  <dcterms:modified xsi:type="dcterms:W3CDTF">2026-05-14T18:17:54Z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0x010100F058F64028E5BD499EC8204CB79B4088</vt:lpwstr>
  </property>
  <property fmtid="{D5CDD505-2E9C-101B-9397-08002B2CF9AE}" pid="3" name="MediaServiceImageTags">
    <vt:lpwstr/>
  </property>
</Properties>
</file>