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1_628DDB52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557" r:id="rId6"/>
    <p:sldId id="266" r:id="rId7"/>
    <p:sldId id="265" r:id="rId8"/>
    <p:sldId id="257" r:id="rId9"/>
    <p:sldId id="270" r:id="rId10"/>
    <p:sldId id="558" r:id="rId11"/>
    <p:sldId id="262" r:id="rId12"/>
    <p:sldId id="260" r:id="rId13"/>
    <p:sldId id="259" r:id="rId14"/>
    <p:sldId id="258" r:id="rId15"/>
    <p:sldId id="561" r:id="rId16"/>
    <p:sldId id="551" r:id="rId17"/>
    <p:sldId id="269" r:id="rId18"/>
    <p:sldId id="559" r:id="rId19"/>
    <p:sldId id="560" r:id="rId20"/>
    <p:sldId id="5605" r:id="rId21"/>
    <p:sldId id="261" r:id="rId22"/>
    <p:sldId id="546" r:id="rId23"/>
    <p:sldId id="553" r:id="rId24"/>
    <p:sldId id="5604" r:id="rId25"/>
    <p:sldId id="26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C93AE2-59BB-5AEE-8243-5C307A58B8B6}" name="Lunne, Joe" initials="LJ" userId="S::joe.lunne_durhamnc.gov#ext#@hdrinc.onmicrosoft.com::d3031466-a0e4-48dd-8187-f85889c01a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A07E6-786B-4206-970E-0D0909F66D19}" v="1" dt="2026-04-27T18:52:15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omments/modernComment_101_628DDB5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38C7EC8-4E6E-4CF4-8679-4A687F378C6A}" authorId="{E8C93AE2-59BB-5AEE-8243-5C307A58B8B6}" status="resolved" created="2026-04-14T14:34:13.29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53463890" sldId="257"/>
      <ac:spMk id="3" creationId="{10D47611-708D-4BB6-ACA7-EAFCA64DE626}"/>
      <ac:txMk cp="60" len="5">
        <ac:context len="196" hash="4239897166"/>
      </ac:txMk>
    </ac:txMkLst>
    <p188:pos x="3857037" y="254000"/>
    <p188:replyLst>
      <p188:reply id="{A64677C9-8315-41A4-8EDB-157E4C41FEB0}" authorId="{E8C93AE2-59BB-5AEE-8243-5C307A58B8B6}" created="2026-04-14T14:34:59.946">
        <p188:txBody>
          <a:bodyPr/>
          <a:lstStyle/>
          <a:p>
            <a:r>
              <a:rPr lang="en-US"/>
              <a:t>Please change "...initially, but capable to be expanded..." to "...initially, and capable of being expanded..."</a:t>
            </a:r>
          </a:p>
        </p188:txBody>
      </p188:reply>
    </p188:replyLst>
    <p188:txBody>
      <a:bodyPr/>
      <a:lstStyle/>
      <a:p>
        <a:r>
          <a:rPr lang="en-US"/>
          <a:t>Should be "are" instead of "is"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F099A-26E3-4F74-8706-1310F135904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6995E-2265-49FF-82BF-B10520769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Inga for this slide then Jeff will begin with the next.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back to Jeff for this slide and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8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to Bill. Do not need to read the list – this is just list of what would be at a WTP.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will be no chlorine gas used or stored at the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6995E-2265-49FF-82BF-B105207693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8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DB0B-5D5B-4A11-BF3E-943700295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2006600"/>
            <a:ext cx="9144000" cy="2387600"/>
          </a:xfrm>
          <a:prstGeom prst="rect">
            <a:avLst/>
          </a:prstGeom>
          <a:noFill/>
        </p:spPr>
        <p:txBody>
          <a:bodyPr lIns="91440" rIns="9144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388F8-59DE-476A-9626-A15F957BD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25" y="4527550"/>
            <a:ext cx="9144000" cy="117633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44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B9F6-69C7-46B5-A53C-8E2685E7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C58DD-71D5-4CC6-BFE7-17C9DBAED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962024"/>
            <a:ext cx="5438775" cy="570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906F2-93E3-4F38-B819-224377A4D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4624" y="962024"/>
            <a:ext cx="5438775" cy="570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F9076-D7BD-4B28-B495-85971698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7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56D1-9116-423E-9DDE-188826366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720928"/>
            <a:ext cx="11452642" cy="659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BDAA9-AE4C-4E57-9D6F-C54151CB0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6" y="1413931"/>
            <a:ext cx="11452643" cy="4529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09852-8FE9-4F7A-8086-4A0BAA3D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266" y="6191249"/>
            <a:ext cx="640080" cy="447676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592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4EDB94-77AF-46D8-095D-428E8AF8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9" y="720928"/>
            <a:ext cx="11500769" cy="659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FA741E-D1E2-A8B0-D1B1-B34330DDF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90" y="1413931"/>
            <a:ext cx="11500770" cy="4529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B85346-F236-FBC0-F5C7-102D1A83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266" y="6191249"/>
            <a:ext cx="640080" cy="447676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0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3695FD-9685-4890-527D-D115E75B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20928"/>
            <a:ext cx="11458658" cy="659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29CA7F-2B40-E94A-919A-04381C48D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13931"/>
            <a:ext cx="11458659" cy="452966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5FC9CD8-5D21-C1F6-34CC-96EBC7D0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266" y="6191249"/>
            <a:ext cx="640080" cy="447676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7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FF1E-907C-4F2B-94BB-73EF0BBB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4" y="1820251"/>
            <a:ext cx="9172576" cy="1985159"/>
          </a:xfrm>
          <a:prstGeom prst="rect">
            <a:avLst/>
          </a:prstGeom>
          <a:noFill/>
        </p:spPr>
        <p:txBody>
          <a:bodyPr wrap="square" lIns="274320" tIns="274320" rIns="274320" anchor="b">
            <a:sp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9BBF3-30F4-4EB2-837E-72A1595B0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3" y="4034011"/>
            <a:ext cx="9172577" cy="646331"/>
          </a:xfrm>
          <a:noFill/>
        </p:spPr>
        <p:txBody>
          <a:bodyPr wrap="square" lIns="274320" tIns="91440" rIns="274320" bIns="274320">
            <a:sp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62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27DA9E-E9E4-5C98-3A61-7564539D0D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0868" y="1413931"/>
            <a:ext cx="5953809" cy="4529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4E2E47-C2EF-7D36-63DC-7C56FE13374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11290" y="1413931"/>
            <a:ext cx="5452110" cy="4529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F34186-D898-1C5B-6CA7-8065E2F7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" y="720928"/>
            <a:ext cx="11951800" cy="659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01ED032-0F78-4BEC-ED5D-F8BE8B81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266" y="6191249"/>
            <a:ext cx="640080" cy="447676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60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27DA9E-E9E4-5C98-3A61-7564539D0D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8916" y="1413931"/>
            <a:ext cx="5935761" cy="4529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F34186-D898-1C5B-6CA7-8065E2F7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720928"/>
            <a:ext cx="5935761" cy="659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01ED032-0F78-4BEC-ED5D-F8BE8B81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266" y="6191249"/>
            <a:ext cx="640080" cy="447676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 sz="1400" dirty="0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6F0B4AA8-EB65-17ED-B3A3-E40BFC55CEAD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6486526" y="809624"/>
            <a:ext cx="5505450" cy="51339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3F34186-D898-1C5B-6CA7-8065E2F7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70" y="720928"/>
            <a:ext cx="11626430" cy="659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9346D1B-0253-DEC0-C534-A14A2042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266" y="6191249"/>
            <a:ext cx="640080" cy="447676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fld id="{D4927F8F-C925-4CB8-BC3E-B49E5718CBEF}" type="slidenum">
              <a:rPr lang="en-US" smtClean="0"/>
              <a:pPr/>
              <a:t>‹#›</a:t>
            </a:fld>
            <a:endParaRPr lang="en-US" sz="1400" dirty="0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4BDBE113-CC55-81FB-4282-0C0F4EBF7C24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336884" y="1485900"/>
            <a:ext cx="11626516" cy="4352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6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56D1-9116-423E-9DDE-188826366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84" y="725666"/>
            <a:ext cx="11153774" cy="65947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Technical Overview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478E20-22DF-9471-C866-E1D0C3F14F61}"/>
              </a:ext>
            </a:extLst>
          </p:cNvPr>
          <p:cNvSpPr txBox="1">
            <a:spLocks/>
          </p:cNvSpPr>
          <p:nvPr userDrawn="1"/>
        </p:nvSpPr>
        <p:spPr>
          <a:xfrm>
            <a:off x="640730" y="1385144"/>
            <a:ext cx="11160828" cy="3854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To help this meeting run as smoothly as possible, please consider the following tips: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1E793-BDE0-F827-78B1-A96D0A1ADAB2}"/>
              </a:ext>
            </a:extLst>
          </p:cNvPr>
          <p:cNvSpPr/>
          <p:nvPr userDrawn="1"/>
        </p:nvSpPr>
        <p:spPr>
          <a:xfrm>
            <a:off x="8181793" y="4281088"/>
            <a:ext cx="2266950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 algn="ctr"/>
            <a: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Send questions &amp; </a:t>
            </a:r>
            <a:b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comments through the chat feature</a:t>
            </a:r>
            <a:r>
              <a:rPr lang="en-US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A9010D-BD62-8301-A619-F7DF1059716E}"/>
              </a:ext>
            </a:extLst>
          </p:cNvPr>
          <p:cNvSpPr/>
          <p:nvPr userDrawn="1"/>
        </p:nvSpPr>
        <p:spPr>
          <a:xfrm>
            <a:off x="5033852" y="4281088"/>
            <a:ext cx="2124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Make sure you</a:t>
            </a:r>
            <a:b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are muted when</a:t>
            </a:r>
            <a:b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not speaking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5C2EAF-B7E1-6739-96E0-1E642A43E30A}"/>
              </a:ext>
            </a:extLst>
          </p:cNvPr>
          <p:cNvSpPr/>
          <p:nvPr userDrawn="1"/>
        </p:nvSpPr>
        <p:spPr>
          <a:xfrm>
            <a:off x="1970067" y="4337282"/>
            <a:ext cx="1978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Use headphones</a:t>
            </a:r>
            <a:b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ea typeface="Lato" panose="020B0604020202020204" charset="0"/>
                <a:cs typeface="Lato" panose="020B0604020202020204" charset="0"/>
              </a:rPr>
              <a:t>with a microphone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D50D958-20E7-52F1-A78B-042102DBFC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722" y="2652628"/>
            <a:ext cx="1815091" cy="133366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E9AE66E-E8BD-A078-F620-42356E1048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7589" y="2545283"/>
            <a:ext cx="1223382" cy="154835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3422B5B-4F88-DDCA-8FB6-ADB67F5564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1821" y="2545283"/>
            <a:ext cx="1548358" cy="15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FC5CA-8C4F-4C62-8A28-3D6597A7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14400"/>
            <a:ext cx="11153775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9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0" r:id="rId4"/>
    <p:sldLayoutId id="2147483663" r:id="rId5"/>
    <p:sldLayoutId id="2147483664" r:id="rId6"/>
    <p:sldLayoutId id="2147483673" r:id="rId7"/>
    <p:sldLayoutId id="2147483671" r:id="rId8"/>
    <p:sldLayoutId id="2147483672" r:id="rId9"/>
    <p:sldLayoutId id="214748367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Tw Cen MT" panose="020B0602020104020603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Tw Cen MT" panose="020B0602020104020603" pitchFamily="34" charset="0"/>
        <a:buChar char="∙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microsoft.com/office/2018/10/relationships/comments" Target="../comments/modernComment_101_628DDB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94F07-32B9-41BD-9041-E811CC46C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1804175"/>
            <a:ext cx="9144000" cy="2387600"/>
          </a:xfrm>
        </p:spPr>
        <p:txBody>
          <a:bodyPr/>
          <a:lstStyle/>
          <a:p>
            <a:r>
              <a:rPr lang="en-US" sz="9600" dirty="0"/>
              <a:t>WELCOME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48AA9-8F12-4860-801B-50B5281D3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25" y="4136661"/>
            <a:ext cx="9144000" cy="1176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Jordan Lake Water Supply Project Open House - Durham</a:t>
            </a:r>
          </a:p>
          <a:p>
            <a:r>
              <a:rPr lang="en-US" dirty="0"/>
              <a:t>April 28, 2026</a:t>
            </a:r>
          </a:p>
        </p:txBody>
      </p:sp>
    </p:spTree>
    <p:extLst>
      <p:ext uri="{BB962C8B-B14F-4D97-AF65-F5344CB8AC3E}">
        <p14:creationId xmlns:p14="http://schemas.microsoft.com/office/powerpoint/2010/main" val="279649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F26E1-E3FA-066A-0483-FEE68F6657C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2" y="172027"/>
            <a:ext cx="7540118" cy="58372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9C987A-1AA3-5CC7-DFB7-5D16213D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4" y="720928"/>
            <a:ext cx="3883742" cy="659477"/>
          </a:xfrm>
        </p:spPr>
        <p:txBody>
          <a:bodyPr/>
          <a:lstStyle/>
          <a:p>
            <a:r>
              <a:rPr lang="en-US" dirty="0"/>
              <a:t>WTP Preliminary Rendering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E8246-F318-C08F-3426-F4C7CFAF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10</a:t>
            </a:fld>
            <a:endParaRPr lang="en-US" sz="14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E462A13-B325-C4AE-9516-61445CAA562F}"/>
              </a:ext>
            </a:extLst>
          </p:cNvPr>
          <p:cNvSpPr txBox="1">
            <a:spLocks/>
          </p:cNvSpPr>
          <p:nvPr/>
        </p:nvSpPr>
        <p:spPr>
          <a:xfrm>
            <a:off x="7280210" y="4959307"/>
            <a:ext cx="4487779" cy="277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100" b="1" dirty="0">
                <a:solidFill>
                  <a:schemeClr val="bg1"/>
                </a:solidFill>
              </a:rPr>
              <a:t>Preliminary Concept only – other concepts being considered</a:t>
            </a:r>
          </a:p>
        </p:txBody>
      </p:sp>
    </p:spTree>
    <p:extLst>
      <p:ext uri="{BB962C8B-B14F-4D97-AF65-F5344CB8AC3E}">
        <p14:creationId xmlns:p14="http://schemas.microsoft.com/office/powerpoint/2010/main" val="216193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F2B771-443C-B077-5BDC-7DA24722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Treatment Plant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4B452-16EA-94D1-161B-2E8F7926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90" y="1413931"/>
            <a:ext cx="6368297" cy="4529669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dirty="0"/>
              <a:t>Will include structures and basins for water treatment process, as well as: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6A964-3DAC-6017-2254-A71314D5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11</a:t>
            </a:fld>
            <a:endParaRPr lang="en-US" sz="14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47BFBF8-CFF5-FF35-0644-1560D6DDB32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" b="-1300"/>
          <a:stretch>
            <a:fillRect/>
          </a:stretch>
        </p:blipFill>
        <p:spPr>
          <a:xfrm>
            <a:off x="6669088" y="763588"/>
            <a:ext cx="5522912" cy="5540375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4BBBA4C-C9C3-E9F4-B9EF-EF4BC9B7AB7A}"/>
              </a:ext>
            </a:extLst>
          </p:cNvPr>
          <p:cNvSpPr txBox="1">
            <a:spLocks/>
          </p:cNvSpPr>
          <p:nvPr/>
        </p:nvSpPr>
        <p:spPr>
          <a:xfrm>
            <a:off x="294671" y="3460616"/>
            <a:ext cx="5704155" cy="113540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Vegetation Buffer Plans</a:t>
            </a:r>
          </a:p>
          <a:p>
            <a:pPr marL="0" indent="0">
              <a:buNone/>
            </a:pPr>
            <a:r>
              <a:rPr lang="en-US" dirty="0"/>
              <a:t>The design will seek to minimize impacts on neighbors &amp; will maintain/enhance vegetated buffers. 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CE2039E-F05D-C4C1-7148-EDBBF8CB4170}"/>
              </a:ext>
            </a:extLst>
          </p:cNvPr>
          <p:cNvSpPr txBox="1">
            <a:spLocks/>
          </p:cNvSpPr>
          <p:nvPr/>
        </p:nvSpPr>
        <p:spPr>
          <a:xfrm>
            <a:off x="300789" y="2069670"/>
            <a:ext cx="5704155" cy="135742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Administration Building</a:t>
            </a:r>
          </a:p>
          <a:p>
            <a:r>
              <a:rPr lang="en-US" dirty="0"/>
              <a:t>Lighting, parking, and fencing </a:t>
            </a:r>
          </a:p>
          <a:p>
            <a:r>
              <a:rPr lang="en-US" dirty="0"/>
              <a:t>Maintenance Building</a:t>
            </a:r>
          </a:p>
          <a:p>
            <a:r>
              <a:rPr lang="en-US" dirty="0"/>
              <a:t>Electrical building and generators</a:t>
            </a:r>
            <a:br>
              <a:rPr lang="en-US" dirty="0"/>
            </a:br>
            <a:r>
              <a:rPr lang="en-US" dirty="0"/>
              <a:t>for backup power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3FC8DB7-5CE3-9FE2-0175-D9DCC28E972A}"/>
              </a:ext>
            </a:extLst>
          </p:cNvPr>
          <p:cNvSpPr txBox="1">
            <a:spLocks/>
          </p:cNvSpPr>
          <p:nvPr/>
        </p:nvSpPr>
        <p:spPr>
          <a:xfrm>
            <a:off x="294672" y="4552786"/>
            <a:ext cx="5704155" cy="135742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Special Use Permit</a:t>
            </a:r>
          </a:p>
          <a:p>
            <a:pPr marL="0" indent="0">
              <a:buNone/>
            </a:pPr>
            <a:r>
              <a:rPr lang="en-US" dirty="0"/>
              <a:t>City will apply to City/County Planning for a Special Use Permit, likely in late 2026 when the site plan is better defined.</a:t>
            </a:r>
          </a:p>
        </p:txBody>
      </p:sp>
    </p:spTree>
    <p:extLst>
      <p:ext uri="{BB962C8B-B14F-4D97-AF65-F5344CB8AC3E}">
        <p14:creationId xmlns:p14="http://schemas.microsoft.com/office/powerpoint/2010/main" val="418511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7ADFAE-B89F-7A70-094F-2A9BC3BD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9" y="657868"/>
            <a:ext cx="11500769" cy="659477"/>
          </a:xfrm>
        </p:spPr>
        <p:txBody>
          <a:bodyPr/>
          <a:lstStyle/>
          <a:p>
            <a:r>
              <a:rPr lang="en-US" dirty="0"/>
              <a:t>Other Common Questions about Water Treatment Plants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21D44-1A4A-199B-EA5B-3531B1E2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12</a:t>
            </a:fld>
            <a:endParaRPr lang="en-US" sz="14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5E12E8A-B194-A2FC-5157-545F396D2E92}"/>
              </a:ext>
            </a:extLst>
          </p:cNvPr>
          <p:cNvSpPr txBox="1">
            <a:spLocks/>
          </p:cNvSpPr>
          <p:nvPr/>
        </p:nvSpPr>
        <p:spPr>
          <a:xfrm>
            <a:off x="348915" y="1240221"/>
            <a:ext cx="6217391" cy="46775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Traffic</a:t>
            </a:r>
          </a:p>
          <a:p>
            <a:pPr marL="0" indent="0">
              <a:buNone/>
            </a:pPr>
            <a:r>
              <a:rPr lang="en-US" dirty="0"/>
              <a:t>City will be coordinating with NCDOT &amp; meet guidance / requirements </a:t>
            </a:r>
          </a:p>
          <a:p>
            <a:pPr marL="0" indent="0">
              <a:buNone/>
            </a:pPr>
            <a:r>
              <a:rPr lang="en-US" dirty="0"/>
              <a:t>WTP Construction currently expected to start fall 2027</a:t>
            </a:r>
          </a:p>
          <a:p>
            <a:pPr marL="0" indent="0">
              <a:buNone/>
            </a:pPr>
            <a:r>
              <a:rPr lang="en-US" i="1" u="sng" dirty="0"/>
              <a:t>During construction </a:t>
            </a:r>
          </a:p>
          <a:p>
            <a:pPr marL="0" indent="0">
              <a:buNone/>
            </a:pPr>
            <a:r>
              <a:rPr lang="en-US" dirty="0"/>
              <a:t>Most construction traffic in middle 2 years (3-4 years total)</a:t>
            </a:r>
          </a:p>
          <a:p>
            <a:pPr marL="0" indent="0">
              <a:buNone/>
            </a:pPr>
            <a:r>
              <a:rPr lang="en-US" dirty="0"/>
              <a:t>Peak 100+ construction staff</a:t>
            </a:r>
          </a:p>
          <a:p>
            <a:pPr marL="0" indent="0">
              <a:buNone/>
            </a:pPr>
            <a:r>
              <a:rPr lang="en-US" dirty="0"/>
              <a:t>Concrete, materials, equipment, hauling away</a:t>
            </a:r>
          </a:p>
          <a:p>
            <a:pPr marL="0" indent="0">
              <a:buNone/>
            </a:pPr>
            <a:r>
              <a:rPr lang="en-US" dirty="0"/>
              <a:t>Transmission pipeline installation on Farrington Road</a:t>
            </a:r>
          </a:p>
          <a:p>
            <a:pPr marL="0" indent="0">
              <a:buNone/>
            </a:pPr>
            <a:r>
              <a:rPr lang="en-US" i="1" u="sng" dirty="0"/>
              <a:t>When plant is operating</a:t>
            </a:r>
          </a:p>
          <a:p>
            <a:pPr marL="0" indent="0">
              <a:buNone/>
            </a:pPr>
            <a:r>
              <a:rPr lang="en-US" dirty="0"/>
              <a:t>Small number of employees – ~10-20</a:t>
            </a:r>
          </a:p>
          <a:p>
            <a:pPr marL="0" indent="0">
              <a:buNone/>
            </a:pPr>
            <a:r>
              <a:rPr lang="en-US" dirty="0"/>
              <a:t>Deliveries, service vehicles infrequent (weekday, daytime)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3D83AB5-6150-091C-59AF-EBA2510855A1}"/>
              </a:ext>
            </a:extLst>
          </p:cNvPr>
          <p:cNvSpPr txBox="1">
            <a:spLocks/>
          </p:cNvSpPr>
          <p:nvPr/>
        </p:nvSpPr>
        <p:spPr>
          <a:xfrm>
            <a:off x="6798597" y="1240220"/>
            <a:ext cx="5235251" cy="5617779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Noise</a:t>
            </a:r>
          </a:p>
          <a:p>
            <a:pPr marL="0" indent="0">
              <a:buNone/>
            </a:pPr>
            <a:r>
              <a:rPr lang="en-US" dirty="0"/>
              <a:t>Vegetated buffers help mitigate off-site noise </a:t>
            </a:r>
          </a:p>
          <a:p>
            <a:pPr marL="0" indent="0">
              <a:buNone/>
            </a:pPr>
            <a:r>
              <a:rPr lang="en-US" dirty="0"/>
              <a:t>Specified dB limits on equipment that creates significant noise (ex: pump motors) </a:t>
            </a:r>
          </a:p>
          <a:p>
            <a:pPr marL="0" indent="0">
              <a:buNone/>
            </a:pPr>
            <a:r>
              <a:rPr lang="en-US" dirty="0"/>
              <a:t>Pumps and emergency generators placed in buildings designed with sound attenuation</a:t>
            </a:r>
          </a:p>
          <a:p>
            <a:pPr marL="0" indent="0">
              <a:buNone/>
            </a:pPr>
            <a:r>
              <a:rPr lang="en-US" dirty="0"/>
              <a:t>Noise study during design </a:t>
            </a:r>
          </a:p>
          <a:p>
            <a:pPr marL="0" indent="0">
              <a:buNone/>
            </a:pPr>
            <a:r>
              <a:rPr lang="en-US" dirty="0"/>
              <a:t>Vibration during construction or operation – there will be measurements and notifications as needed during construction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solidFill>
                  <a:schemeClr val="tx2"/>
                </a:solidFill>
              </a:rPr>
              <a:t>Lighting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Design to use fixtures that limit up-lighting to the sky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Energy-efficient LED, sodium fixtures (warm color)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Provide only the necessary amount of lighting; use motion sensors, timers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Will comply with County ordinances on lighting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77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9D5B-F0DA-CDF5-607C-21F9D2C5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Commitment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F6F45-DC40-16E1-C326-B16B69633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380404"/>
            <a:ext cx="11622341" cy="45373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City is committed to being good neighbor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i="1" dirty="0"/>
              <a:t>Sessions like today are part of how we live out the values of… 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i="1" dirty="0"/>
              <a:t>	Quality, Sustainability, Transparency, Equity, Partnership 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City wants to hear constructive ideas for building long-term, “good-neighbor” relationship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BB2F1-ECBA-7FAF-21D3-0CEF29F5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66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123A9-D218-C6D2-A0FF-041593F14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89E8A7-7F60-54CF-1E53-7AEDC6BCFB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8916" y="1263536"/>
            <a:ext cx="10533647" cy="481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to Submit a Comment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5058D6-3D53-280D-B106-9C2272B5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9C2E-0421-8FA3-306D-D5DC8C98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14</a:t>
            </a:fld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E84C35-9A4C-B5F3-F49D-4E9BCC54D345}"/>
              </a:ext>
            </a:extLst>
          </p:cNvPr>
          <p:cNvSpPr/>
          <p:nvPr/>
        </p:nvSpPr>
        <p:spPr>
          <a:xfrm>
            <a:off x="946527" y="1717643"/>
            <a:ext cx="4347368" cy="10543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600" b="1" dirty="0">
                <a:solidFill>
                  <a:schemeClr val="tx2"/>
                </a:solidFill>
              </a:rPr>
              <a:t>Submit a comment on the website </a:t>
            </a:r>
            <a:r>
              <a:rPr lang="en-US" sz="1600" b="1" dirty="0">
                <a:solidFill>
                  <a:schemeClr val="accent4"/>
                </a:solidFill>
              </a:rPr>
              <a:t>JordanLakeWaterSupply.com </a:t>
            </a:r>
            <a:r>
              <a:rPr lang="en-US" sz="1600" b="1" dirty="0">
                <a:solidFill>
                  <a:schemeClr val="tx2"/>
                </a:solidFill>
              </a:rPr>
              <a:t>using the online comment form.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12B3B9-EAA4-04DB-32BD-2035AEE6978E}"/>
              </a:ext>
            </a:extLst>
          </p:cNvPr>
          <p:cNvSpPr/>
          <p:nvPr/>
        </p:nvSpPr>
        <p:spPr>
          <a:xfrm>
            <a:off x="946527" y="2911203"/>
            <a:ext cx="4347368" cy="10543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600" b="1" dirty="0">
                <a:solidFill>
                  <a:schemeClr val="tx2"/>
                </a:solidFill>
              </a:rPr>
              <a:t>Submit your comments in person today at our Community Open House.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1E3DCC-860B-E66D-689D-239F15D21A86}"/>
              </a:ext>
            </a:extLst>
          </p:cNvPr>
          <p:cNvSpPr/>
          <p:nvPr/>
        </p:nvSpPr>
        <p:spPr>
          <a:xfrm>
            <a:off x="946527" y="4104763"/>
            <a:ext cx="4347368" cy="10543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600" b="1" dirty="0">
                <a:solidFill>
                  <a:schemeClr val="tx2"/>
                </a:solidFill>
              </a:rPr>
              <a:t>Mail a letter to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555 Fayetteville Street, Ste 900,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Raleigh, NC 27601.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78A8647-88F9-CC12-D9A5-6723004D0C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4237" y="1805561"/>
            <a:ext cx="844261" cy="84426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32A340A-6282-BA2A-405C-072E3886AA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237" y="2999121"/>
            <a:ext cx="844261" cy="84426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31BF570-F85B-EF27-403F-C30C5EE980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237" y="4192681"/>
            <a:ext cx="844261" cy="844261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0617DC2-30A0-AB36-DE87-AC89776E0804}"/>
              </a:ext>
            </a:extLst>
          </p:cNvPr>
          <p:cNvSpPr txBox="1">
            <a:spLocks/>
          </p:cNvSpPr>
          <p:nvPr/>
        </p:nvSpPr>
        <p:spPr>
          <a:xfrm>
            <a:off x="348916" y="5268243"/>
            <a:ext cx="4944979" cy="6524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Comments will be accepted through the project design phase. As the project progresses, additional public meeting opportunities will be available.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F303FB-9CE4-5669-EBE2-E2501C8DD05C}"/>
              </a:ext>
            </a:extLst>
          </p:cNvPr>
          <p:cNvSpPr/>
          <p:nvPr/>
        </p:nvSpPr>
        <p:spPr>
          <a:xfrm>
            <a:off x="5967900" y="4741054"/>
            <a:ext cx="4941990" cy="11796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You can sign up to join our stakeholder email list and receive quarterly newsletter updates on the project website: </a:t>
            </a:r>
            <a:r>
              <a:rPr lang="en-US" sz="1600" b="1" dirty="0">
                <a:solidFill>
                  <a:schemeClr val="tx2"/>
                </a:solidFill>
              </a:rPr>
              <a:t>JordanLakeWaterSupply.com</a:t>
            </a: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8548D8-5B94-9AC7-8BCE-52A6AA09AE9F}"/>
              </a:ext>
            </a:extLst>
          </p:cNvPr>
          <p:cNvGrpSpPr/>
          <p:nvPr/>
        </p:nvGrpSpPr>
        <p:grpSpPr>
          <a:xfrm>
            <a:off x="6284677" y="975622"/>
            <a:ext cx="4308436" cy="3871161"/>
            <a:chOff x="6284677" y="975622"/>
            <a:chExt cx="4308436" cy="387116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F478E80-4EC6-09B5-3FD6-95ECF0B08C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84677" y="975622"/>
              <a:ext cx="4308436" cy="3871161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1D68AD4-2D55-642C-05EA-F707A620C7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72507" y="2544615"/>
              <a:ext cx="532774" cy="733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34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5F75D-41B3-9B73-04BB-982E9E0C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FDB4-20FB-B1A2-1F3F-EEBE99D8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Water Intake and Pump 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500D77-815E-6D16-5AB0-FE3F9E81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16</a:t>
            </a:fld>
            <a:endParaRPr lang="en-US" sz="1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1CBC57-8DDB-D238-815B-EF3DD2D90E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7156"/>
          <a:stretch>
            <a:fillRect/>
          </a:stretch>
        </p:blipFill>
        <p:spPr>
          <a:xfrm>
            <a:off x="336970" y="1380405"/>
            <a:ext cx="10797047" cy="451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38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7ADFAE-B89F-7A70-094F-2A9BC3BD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9" y="720929"/>
            <a:ext cx="11500769" cy="443638"/>
          </a:xfrm>
        </p:spPr>
        <p:txBody>
          <a:bodyPr/>
          <a:lstStyle/>
          <a:p>
            <a:r>
              <a:rPr lang="en-US" dirty="0"/>
              <a:t>Common Questions about Intake/Raw Water Facilities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21D44-1A4A-199B-EA5B-3531B1E2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17</a:t>
            </a:fld>
            <a:endParaRPr lang="en-US" sz="14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5E12E8A-B194-A2FC-5157-545F396D2E92}"/>
              </a:ext>
            </a:extLst>
          </p:cNvPr>
          <p:cNvSpPr txBox="1">
            <a:spLocks/>
          </p:cNvSpPr>
          <p:nvPr/>
        </p:nvSpPr>
        <p:spPr>
          <a:xfrm>
            <a:off x="224287" y="1311214"/>
            <a:ext cx="6404811" cy="54691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>
                <a:solidFill>
                  <a:schemeClr val="tx2"/>
                </a:solidFill>
              </a:rPr>
              <a:t>Schedule</a:t>
            </a:r>
          </a:p>
          <a:p>
            <a:pPr marL="0" indent="0">
              <a:buNone/>
            </a:pPr>
            <a:r>
              <a:rPr lang="en-US" sz="1600" dirty="0"/>
              <a:t>Construction currently expected to start winter 2027 – centered in 2 areas</a:t>
            </a:r>
          </a:p>
          <a:p>
            <a:pPr marL="0" indent="0">
              <a:buNone/>
            </a:pPr>
            <a:r>
              <a:rPr lang="en-US" sz="1600" u="sng" dirty="0"/>
              <a:t>Water Pump Station site	Vista Point Recreation Area</a:t>
            </a:r>
          </a:p>
          <a:p>
            <a:pPr marL="0" indent="0">
              <a:buNone/>
            </a:pPr>
            <a:r>
              <a:rPr lang="en-US" sz="1600" dirty="0"/>
              <a:t>Tunnel Shaft (2027)</a:t>
            </a:r>
          </a:p>
          <a:p>
            <a:pPr marL="0" indent="0">
              <a:buNone/>
            </a:pPr>
            <a:r>
              <a:rPr lang="en-US" sz="1600" dirty="0"/>
              <a:t>Tunnel (2027-2028)		Lake Intake (2028-2029)</a:t>
            </a:r>
          </a:p>
          <a:p>
            <a:pPr marL="0" indent="0">
              <a:buNone/>
            </a:pPr>
            <a:r>
              <a:rPr lang="en-US" sz="1600" dirty="0"/>
              <a:t>Pump Station (2028-2031)</a:t>
            </a:r>
          </a:p>
          <a:p>
            <a:pPr marL="0" indent="0">
              <a:buNone/>
            </a:pPr>
            <a:r>
              <a:rPr lang="en-US" sz="1600" dirty="0"/>
              <a:t>	Commissioning/Startup – Both Sites (2031-2032)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900" b="1" dirty="0">
                <a:solidFill>
                  <a:schemeClr val="tx2"/>
                </a:solidFill>
              </a:rPr>
              <a:t>Traffic</a:t>
            </a:r>
          </a:p>
          <a:p>
            <a:pPr marL="0" indent="0">
              <a:buNone/>
            </a:pPr>
            <a:r>
              <a:rPr lang="en-US" sz="1600" i="1" u="sng" dirty="0"/>
              <a:t>During construction </a:t>
            </a:r>
          </a:p>
          <a:p>
            <a:pPr marL="0" indent="0">
              <a:buNone/>
            </a:pPr>
            <a:r>
              <a:rPr lang="en-US" sz="1600" dirty="0"/>
              <a:t>Vista Point Recreation Area to be temporarily closed during Lake Intake construction, and area used for contractor’s staging.</a:t>
            </a:r>
          </a:p>
          <a:p>
            <a:pPr marL="0" indent="0">
              <a:buNone/>
            </a:pPr>
            <a:r>
              <a:rPr lang="en-US" sz="1600" dirty="0"/>
              <a:t>Peak 50-100 construction staff</a:t>
            </a:r>
          </a:p>
          <a:p>
            <a:pPr marL="0" indent="0">
              <a:buNone/>
            </a:pPr>
            <a:r>
              <a:rPr lang="en-US" sz="1600" dirty="0"/>
              <a:t>Concrete, materials, equipment, hauling away</a:t>
            </a:r>
          </a:p>
          <a:p>
            <a:pPr marL="0" indent="0">
              <a:buNone/>
            </a:pPr>
            <a:r>
              <a:rPr lang="en-US" sz="1600" i="1" u="sng" dirty="0"/>
              <a:t>Once Intake &amp; Pump Station are operating</a:t>
            </a:r>
          </a:p>
          <a:p>
            <a:pPr marL="0" indent="0">
              <a:buNone/>
            </a:pPr>
            <a:r>
              <a:rPr lang="en-US" sz="1600" dirty="0"/>
              <a:t>Limited number of staff – remote monitoring with regular checks; Intake not occupied</a:t>
            </a:r>
          </a:p>
          <a:p>
            <a:pPr marL="0" indent="0">
              <a:buNone/>
            </a:pPr>
            <a:r>
              <a:rPr lang="en-US" sz="1600" dirty="0"/>
              <a:t>Deliveries, service vehicles infrequent (weekday, daytime)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3D83AB5-6150-091C-59AF-EBA2510855A1}"/>
              </a:ext>
            </a:extLst>
          </p:cNvPr>
          <p:cNvSpPr txBox="1">
            <a:spLocks/>
          </p:cNvSpPr>
          <p:nvPr/>
        </p:nvSpPr>
        <p:spPr>
          <a:xfrm>
            <a:off x="6732462" y="1311214"/>
            <a:ext cx="5235251" cy="5469147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Noise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Vegetated buffers help mitigate off-site noise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Specified dB limits on equipment that creates significant noise (ex: pump motors)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Pumps and emergency generators placed in buildings designed with sound attenuation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Noise study during design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Vibration during construction or operation – will be measurements, notifications as needed during construction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solidFill>
                  <a:schemeClr val="tx2"/>
                </a:solidFill>
              </a:rPr>
              <a:t>Lighting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Vegetated buffers help mitigate off-site noise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Design to use fixtures that limit up-lighting to the sky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Energy-efficient LED, sodium fixtures (warm color)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Provide only the necessary amount of lighting; use motion sensors, timers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ea typeface="Calibri" panose="020F0502020204030204" pitchFamily="34" charset="0"/>
              </a:rPr>
              <a:t>Will comply with County ordinances on lighting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E612D8-63C2-4065-F60C-2307A1EF81C5}"/>
              </a:ext>
            </a:extLst>
          </p:cNvPr>
          <p:cNvCxnSpPr/>
          <p:nvPr/>
        </p:nvCxnSpPr>
        <p:spPr>
          <a:xfrm flipH="1">
            <a:off x="318041" y="2605175"/>
            <a:ext cx="49440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1DE3CD-EDD0-BA7E-F60D-121C02F071D0}"/>
              </a:ext>
            </a:extLst>
          </p:cNvPr>
          <p:cNvCxnSpPr/>
          <p:nvPr/>
        </p:nvCxnSpPr>
        <p:spPr>
          <a:xfrm flipH="1">
            <a:off x="315171" y="2938729"/>
            <a:ext cx="49440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CF7DEC-5FCD-4456-7A34-B2A92D8C2241}"/>
              </a:ext>
            </a:extLst>
          </p:cNvPr>
          <p:cNvCxnSpPr/>
          <p:nvPr/>
        </p:nvCxnSpPr>
        <p:spPr>
          <a:xfrm flipH="1">
            <a:off x="323799" y="3266534"/>
            <a:ext cx="49440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036540-0A8E-34D8-5F81-B1DBA879993E}"/>
              </a:ext>
            </a:extLst>
          </p:cNvPr>
          <p:cNvCxnSpPr/>
          <p:nvPr/>
        </p:nvCxnSpPr>
        <p:spPr>
          <a:xfrm flipH="1">
            <a:off x="323799" y="3556957"/>
            <a:ext cx="494407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30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1999-6ED3-7985-CEE9-871DEAC7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Main Construction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A92FD-9A05-487D-3877-0EE55D9E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18</a:t>
            </a:fld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CE3C7E-E713-2883-E54A-20014EC4C0CA}"/>
              </a:ext>
            </a:extLst>
          </p:cNvPr>
          <p:cNvCxnSpPr/>
          <p:nvPr/>
        </p:nvCxnSpPr>
        <p:spPr>
          <a:xfrm>
            <a:off x="1570121" y="3705726"/>
            <a:ext cx="8271711" cy="0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8AEF0-FA8D-8940-AF99-35FED49EB3B1}"/>
              </a:ext>
            </a:extLst>
          </p:cNvPr>
          <p:cNvCxnSpPr>
            <a:cxnSpLocks/>
          </p:cNvCxnSpPr>
          <p:nvPr/>
        </p:nvCxnSpPr>
        <p:spPr>
          <a:xfrm>
            <a:off x="5708984" y="1425742"/>
            <a:ext cx="0" cy="4535905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F07B86F-9BF3-CB5A-80B0-60A2E0109C09}"/>
              </a:ext>
            </a:extLst>
          </p:cNvPr>
          <p:cNvSpPr txBox="1">
            <a:spLocks/>
          </p:cNvSpPr>
          <p:nvPr/>
        </p:nvSpPr>
        <p:spPr>
          <a:xfrm>
            <a:off x="1867206" y="1413931"/>
            <a:ext cx="3544688" cy="625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Construction will be in cleared corridors or adjacent to the right of way.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C863DDA-B269-6B1F-F14C-593524309E30}"/>
              </a:ext>
            </a:extLst>
          </p:cNvPr>
          <p:cNvSpPr txBox="1">
            <a:spLocks/>
          </p:cNvSpPr>
          <p:nvPr/>
        </p:nvSpPr>
        <p:spPr>
          <a:xfrm>
            <a:off x="6031610" y="1413931"/>
            <a:ext cx="3544688" cy="625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Restoration and temporary driveway repair will occur following pipe installation.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A28416D-5530-24A9-F319-4D40F61A1F71}"/>
              </a:ext>
            </a:extLst>
          </p:cNvPr>
          <p:cNvSpPr txBox="1">
            <a:spLocks/>
          </p:cNvSpPr>
          <p:nvPr/>
        </p:nvSpPr>
        <p:spPr>
          <a:xfrm>
            <a:off x="1867206" y="3751064"/>
            <a:ext cx="3544688" cy="625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Easement width and location will vary along the pipe route.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2C0B605-985C-82B6-2BFC-A297929EDF55}"/>
              </a:ext>
            </a:extLst>
          </p:cNvPr>
          <p:cNvSpPr txBox="1">
            <a:spLocks/>
          </p:cNvSpPr>
          <p:nvPr/>
        </p:nvSpPr>
        <p:spPr>
          <a:xfrm>
            <a:off x="6031610" y="3751064"/>
            <a:ext cx="3544688" cy="625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After construction, the corridor is stabilized and grass is allowed to grow.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D3BD476-F968-4690-B8BE-8B46F4FF62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76794" y="1877130"/>
            <a:ext cx="2197230" cy="164871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7DE8995-E8B7-B0E3-52EF-3072ADDC7C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0184" y="1915207"/>
            <a:ext cx="2162353" cy="16201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C9FB87C-03D2-CB27-5E85-368A034900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8391" y="1834188"/>
            <a:ext cx="4308910" cy="184887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9812790-2E93-E92F-BB34-9E0420B525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284" y="4179783"/>
            <a:ext cx="4986344" cy="191388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CB2566C-5710-90EA-E5AA-1AD8DE55AA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5432" y="4184459"/>
            <a:ext cx="5477764" cy="24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6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5B4B9-AA4B-69DE-7987-36337C67B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9" y="622604"/>
            <a:ext cx="11500769" cy="659477"/>
          </a:xfrm>
        </p:spPr>
        <p:txBody>
          <a:bodyPr/>
          <a:lstStyle/>
          <a:p>
            <a:r>
              <a:rPr lang="en-US" dirty="0"/>
              <a:t>What’s included in a typical water plant?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C2F6C-F0E2-B4C4-4661-415619E20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98" y="1186009"/>
            <a:ext cx="11500770" cy="4529669"/>
          </a:xfrm>
        </p:spPr>
        <p:txBody>
          <a:bodyPr>
            <a:normAutofit/>
          </a:bodyPr>
          <a:lstStyle/>
          <a:p>
            <a:r>
              <a:rPr lang="en-US" sz="2400" dirty="0"/>
              <a:t>Employee &amp; visitor parking</a:t>
            </a:r>
          </a:p>
          <a:p>
            <a:r>
              <a:rPr lang="en-US" sz="2400" dirty="0"/>
              <a:t>Administration offices </a:t>
            </a:r>
          </a:p>
          <a:p>
            <a:r>
              <a:rPr lang="en-US" sz="2400" dirty="0"/>
              <a:t>Laboratory</a:t>
            </a:r>
          </a:p>
          <a:p>
            <a:r>
              <a:rPr lang="en-US" sz="2400" dirty="0"/>
              <a:t>Maintenance shop</a:t>
            </a:r>
          </a:p>
          <a:p>
            <a:r>
              <a:rPr lang="en-US" sz="2400" dirty="0"/>
              <a:t>Electrical power supply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A0FC72-40A8-37DB-A342-B09F48CD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B8C225-4280-99FB-581D-EB57D533A9C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02413" y="1444625"/>
            <a:ext cx="5589587" cy="5227638"/>
          </a:xfrm>
        </p:spPr>
        <p:txBody>
          <a:bodyPr>
            <a:normAutofit/>
          </a:bodyPr>
          <a:lstStyle/>
          <a:p>
            <a:r>
              <a:rPr lang="en-US" sz="2400" dirty="0"/>
              <a:t>Emergency generators</a:t>
            </a:r>
          </a:p>
          <a:p>
            <a:r>
              <a:rPr lang="en-US" sz="2400" dirty="0"/>
              <a:t>Storage tanks (untreated &amp; treated water)</a:t>
            </a:r>
          </a:p>
          <a:p>
            <a:r>
              <a:rPr lang="en-US" sz="2400" dirty="0"/>
              <a:t>Treatment basins &amp; facilities</a:t>
            </a:r>
          </a:p>
          <a:p>
            <a:r>
              <a:rPr lang="en-US" sz="2400" dirty="0"/>
              <a:t>Chemicals to treat the water</a:t>
            </a:r>
          </a:p>
          <a:p>
            <a:r>
              <a:rPr lang="en-US" sz="2400" dirty="0"/>
              <a:t>Disinfection process</a:t>
            </a:r>
          </a:p>
          <a:p>
            <a:r>
              <a:rPr lang="en-US" sz="2400" dirty="0"/>
              <a:t>Treated water (“finished water”) pump station</a:t>
            </a:r>
          </a:p>
          <a:p>
            <a:r>
              <a:rPr lang="en-US" sz="2400" dirty="0"/>
              <a:t>Facility to thicken, store &amp; haul away solids/sediments from treatment process</a:t>
            </a:r>
          </a:p>
          <a:p>
            <a:r>
              <a:rPr lang="en-US" sz="2400" dirty="0"/>
              <a:t>Roads, stormwater management</a:t>
            </a:r>
          </a:p>
          <a:p>
            <a:r>
              <a:rPr lang="en-US" sz="2400" dirty="0"/>
              <a:t>Space for future expansion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D3AC5B-6EBA-5438-6F1C-E092CF5BA845}"/>
              </a:ext>
            </a:extLst>
          </p:cNvPr>
          <p:cNvSpPr txBox="1">
            <a:spLocks/>
          </p:cNvSpPr>
          <p:nvPr/>
        </p:nvSpPr>
        <p:spPr>
          <a:xfrm>
            <a:off x="289444" y="3429000"/>
            <a:ext cx="6146661" cy="317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400" dirty="0"/>
              <a:t>~10-20 employees typical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Plant tours for student groups are common</a:t>
            </a:r>
          </a:p>
          <a:p>
            <a:pPr>
              <a:buClr>
                <a:schemeClr val="accent1"/>
              </a:buClr>
            </a:pPr>
            <a:r>
              <a:rPr lang="en-US" sz="2400" dirty="0"/>
              <a:t>2 entrances </a:t>
            </a:r>
          </a:p>
          <a:p>
            <a:pPr>
              <a:buClr>
                <a:schemeClr val="accent1"/>
              </a:buClr>
            </a:pPr>
            <a:r>
              <a:rPr lang="en-US" sz="2400" dirty="0"/>
              <a:t>Fencing &amp; gates</a:t>
            </a:r>
          </a:p>
          <a:p>
            <a:pPr>
              <a:buClr>
                <a:schemeClr val="accent1"/>
              </a:buClr>
            </a:pPr>
            <a:r>
              <a:rPr lang="en-US" sz="2400" dirty="0"/>
              <a:t>Physical security (CCTV cameras, key-card access for gates &amp; buildings)</a:t>
            </a:r>
          </a:p>
          <a:p>
            <a:pPr>
              <a:buClr>
                <a:schemeClr val="accent1"/>
              </a:buClr>
            </a:pPr>
            <a:endParaRPr lang="en-US" sz="24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92680AB-86B2-68A3-BF28-6976B56B12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0739" y="219075"/>
            <a:ext cx="1827625" cy="16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1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5EDE-5720-94A9-CB33-ED035F5A0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F6CB3-AEAE-00D1-0021-BA05D45DD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9" y="1380404"/>
            <a:ext cx="4838770" cy="44510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We’re glad you’re here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Primarily open house format, with some information to highlight in a presentation format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Please sign in if you did not already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Sign up for our newsletter and emails!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Q&amp;A time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Same presentation at 5:30 &amp; 6:15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BC9E7-6FF6-3503-88A8-ECB4A1C5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776" y="6238874"/>
            <a:ext cx="640080" cy="640080"/>
          </a:xfrm>
        </p:spPr>
        <p:txBody>
          <a:bodyPr/>
          <a:lstStyle/>
          <a:p>
            <a:fld id="{D4927F8F-C925-4CB8-BC3E-B49E5718CBEF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ACEE3-02A4-7AAD-6AF4-0CA1D91AB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054" y="984130"/>
            <a:ext cx="6656190" cy="36611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6175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9372-22FB-B141-6FC6-FCECB93E1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9" y="612773"/>
            <a:ext cx="11500769" cy="659477"/>
          </a:xfrm>
        </p:spPr>
        <p:txBody>
          <a:bodyPr/>
          <a:lstStyle/>
          <a:p>
            <a:r>
              <a:rPr lang="en-US" dirty="0"/>
              <a:t>Chemicals and Odors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BE6FD-8F25-ED9A-A5E1-D82FB45EA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90" y="1140543"/>
            <a:ext cx="11500770" cy="480305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Preliminary list of chemicals:  </a:t>
            </a:r>
          </a:p>
          <a:p>
            <a:pPr lvl="2"/>
            <a:r>
              <a:rPr lang="en-US" sz="1900" dirty="0"/>
              <a:t>Coagulant (such as alum or ferric sulfate)</a:t>
            </a:r>
          </a:p>
          <a:p>
            <a:pPr lvl="2"/>
            <a:r>
              <a:rPr lang="en-US" sz="1900" dirty="0"/>
              <a:t>Caustic and/or lime</a:t>
            </a:r>
          </a:p>
          <a:p>
            <a:pPr lvl="2"/>
            <a:r>
              <a:rPr lang="en-US" sz="1900" dirty="0"/>
              <a:t>Polymer</a:t>
            </a:r>
          </a:p>
          <a:p>
            <a:pPr lvl="2"/>
            <a:r>
              <a:rPr lang="en-US" sz="1900" dirty="0"/>
              <a:t>Sodium Hypochlorite for disinfection</a:t>
            </a:r>
          </a:p>
          <a:p>
            <a:pPr lvl="2"/>
            <a:r>
              <a:rPr lang="en-US" sz="1900" dirty="0"/>
              <a:t>Fluoride</a:t>
            </a:r>
          </a:p>
          <a:p>
            <a:pPr lvl="2"/>
            <a:r>
              <a:rPr lang="en-US" sz="1900" dirty="0"/>
              <a:t>Corrosion Inhibitor</a:t>
            </a:r>
          </a:p>
          <a:p>
            <a:pPr lvl="2"/>
            <a:r>
              <a:rPr lang="en-US" sz="1900" dirty="0"/>
              <a:t>Ozone</a:t>
            </a:r>
          </a:p>
          <a:p>
            <a:pPr lvl="2"/>
            <a:r>
              <a:rPr lang="en-US" sz="1900" dirty="0"/>
              <a:t>Permanganate</a:t>
            </a:r>
          </a:p>
          <a:p>
            <a:pPr lvl="2"/>
            <a:r>
              <a:rPr lang="en-US" sz="1900" dirty="0"/>
              <a:t>Aqua Ammonia</a:t>
            </a:r>
          </a:p>
          <a:p>
            <a:pPr lvl="2"/>
            <a:r>
              <a:rPr lang="en-US" sz="1900" dirty="0"/>
              <a:t>Calcium thiosulfate or bisulfite (for </a:t>
            </a:r>
            <a:r>
              <a:rPr lang="en-US" sz="1900" dirty="0" err="1"/>
              <a:t>dechlorination</a:t>
            </a:r>
            <a:r>
              <a:rPr lang="en-US" sz="1900" dirty="0"/>
              <a:t>)</a:t>
            </a:r>
          </a:p>
          <a:p>
            <a:r>
              <a:rPr lang="en-US" dirty="0"/>
              <a:t>Chemicals will be stored in accordance with City, County and State Building Codes</a:t>
            </a:r>
          </a:p>
          <a:p>
            <a:r>
              <a:rPr lang="en-US" dirty="0"/>
              <a:t>All chemicals will be liquid (except ozone, which is generated as needed, and possibly also a dry polymer) and stored in tanks in a building as in the photo </a:t>
            </a:r>
          </a:p>
          <a:p>
            <a:r>
              <a:rPr lang="en-US" dirty="0"/>
              <a:t>Most chemicals will be over 6,000 gallons stored so that chemicals can be purchased in truckloads so less trucking required</a:t>
            </a:r>
          </a:p>
          <a:p>
            <a:r>
              <a:rPr lang="en-US" dirty="0"/>
              <a:t>No detectable odors are expected offsite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C5E6-F679-2F07-58CD-07178054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C2EA5-1DC2-5AE6-3110-FF470011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101" y="720928"/>
            <a:ext cx="3285952" cy="2869582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859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AFFD-D975-49D8-6BFB-0037626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720928"/>
            <a:ext cx="4466924" cy="1443152"/>
          </a:xfrm>
        </p:spPr>
        <p:txBody>
          <a:bodyPr/>
          <a:lstStyle/>
          <a:p>
            <a:r>
              <a:rPr lang="en-US" dirty="0"/>
              <a:t>Preliminary Site Plan/Landscape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18212-D19C-9961-5765-123DD233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map of a land with blue circles and green lines&#10;&#10;Description automatically generated">
            <a:extLst>
              <a:ext uri="{FF2B5EF4-FFF2-40B4-BE49-F238E27FC236}">
                <a16:creationId xmlns:a16="http://schemas.microsoft.com/office/drawing/2014/main" id="{458EA5EB-B59C-2146-340F-19FD38F4E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8275" r="35083" b="14790"/>
          <a:stretch/>
        </p:blipFill>
        <p:spPr>
          <a:xfrm>
            <a:off x="5150905" y="847260"/>
            <a:ext cx="7052441" cy="60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A27F9-73E0-15B0-4BC5-E14259A8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78F5D7-1995-F555-AA45-7C79C2934A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8916" y="1263536"/>
            <a:ext cx="10533647" cy="481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findings from the environmental assessment include: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0BC71E-0957-8158-4E2D-C650DE05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Environmental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46554-F4E4-BA6A-81B2-0DD19E059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22</a:t>
            </a:fld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58414-EF35-462B-6C2B-538BDE21CC04}"/>
              </a:ext>
            </a:extLst>
          </p:cNvPr>
          <p:cNvSpPr/>
          <p:nvPr/>
        </p:nvSpPr>
        <p:spPr>
          <a:xfrm>
            <a:off x="946527" y="1760028"/>
            <a:ext cx="10339094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600" b="1" dirty="0">
                <a:solidFill>
                  <a:schemeClr val="bg1"/>
                </a:solidFill>
              </a:rPr>
              <a:t>No potential Environmental Justice concerns have been identified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WIP will continue to gather community information and communicate with the public on its plans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F89425-56F1-F252-825E-B718D880DC1A}"/>
              </a:ext>
            </a:extLst>
          </p:cNvPr>
          <p:cNvSpPr/>
          <p:nvPr/>
        </p:nvSpPr>
        <p:spPr>
          <a:xfrm>
            <a:off x="946527" y="2808577"/>
            <a:ext cx="10339094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600" b="1" dirty="0">
                <a:solidFill>
                  <a:schemeClr val="bg1"/>
                </a:solidFill>
              </a:rPr>
              <a:t>The JLWSP will satisfy important public supply water needs through 2070 and beyond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C8260-3357-D8EC-46BF-72305ADA8FC9}"/>
              </a:ext>
            </a:extLst>
          </p:cNvPr>
          <p:cNvSpPr/>
          <p:nvPr/>
        </p:nvSpPr>
        <p:spPr>
          <a:xfrm>
            <a:off x="946527" y="3859244"/>
            <a:ext cx="10339094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600" b="1" dirty="0">
                <a:solidFill>
                  <a:schemeClr val="bg1"/>
                </a:solidFill>
              </a:rPr>
              <a:t>Recreational uses at Vista Point Recreation Access Area to be suspended during part of the JLWSP construction period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City of Durham is working with NC Parks to mitigate the temporary closure of this facility for ~ 3 years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1CF23-1F88-B3C3-8261-1D2C48C4D487}"/>
              </a:ext>
            </a:extLst>
          </p:cNvPr>
          <p:cNvSpPr/>
          <p:nvPr/>
        </p:nvSpPr>
        <p:spPr>
          <a:xfrm>
            <a:off x="946527" y="4909912"/>
            <a:ext cx="10339094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600" b="1" dirty="0">
                <a:solidFill>
                  <a:schemeClr val="bg1"/>
                </a:solidFill>
              </a:rPr>
              <a:t>Placement of intake tower in Jordan Lake could pose potential safety concerns for boaters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City of Durham is working with NC Wildlife Resource Commission to mitigate any concerns 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8015755-1E87-3CCD-6D1F-B63C42DD2B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2182" y="1701157"/>
            <a:ext cx="928688" cy="92868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1B09967-0E0B-9F0A-A7D1-513364EBA1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182" y="2749706"/>
            <a:ext cx="928688" cy="92868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CF8397C-BCAD-E97A-315A-DA3D39BE06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182" y="3800373"/>
            <a:ext cx="928688" cy="92868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09E6492-6947-2E3F-E895-25122F44C3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181" y="4851041"/>
            <a:ext cx="928688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626EC-8433-25A8-9669-FDEFF7CB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A80831-5919-29C9-E813-89F85AD47F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8916" y="1263536"/>
            <a:ext cx="10533647" cy="481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findings from the environmental assessment include: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383D1A-869C-8E74-4CDB-29F59135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Environmental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31D6B-D346-688A-20CE-A31CBC21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23</a:t>
            </a:fld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8837F-03D5-3930-B3B5-65E20421B7DE}"/>
              </a:ext>
            </a:extLst>
          </p:cNvPr>
          <p:cNvSpPr/>
          <p:nvPr/>
        </p:nvSpPr>
        <p:spPr>
          <a:xfrm>
            <a:off x="946527" y="1760028"/>
            <a:ext cx="10339094" cy="198203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1600" b="1" dirty="0">
                <a:solidFill>
                  <a:schemeClr val="bg1"/>
                </a:solidFill>
              </a:rPr>
              <a:t>Little or no significant impact for most environmental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impacts to historic or archaeological features, with concurrence from the NC State Historic Preservation Office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Most disturbances to wetlands, streams and surface waters will be temporary, and permanent impacts will be restricted to small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significant impacts to fish and aquatic wildlife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significant impacts to air quality, climate, floodplains, groundwater, wildlife, land use, traffic, hazardous materials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165EAC-43A4-8984-1439-DBF69CA99246}"/>
              </a:ext>
            </a:extLst>
          </p:cNvPr>
          <p:cNvSpPr/>
          <p:nvPr/>
        </p:nvSpPr>
        <p:spPr>
          <a:xfrm>
            <a:off x="946527" y="3997028"/>
            <a:ext cx="10339094" cy="1338978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1600" b="1" dirty="0">
                <a:solidFill>
                  <a:schemeClr val="bg1"/>
                </a:solidFill>
              </a:rPr>
              <a:t>Unavoidable loss of trees at the Pump Station site and Treatment Plant site, and along the transmission pipeline to Durham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Pump Station Facility and Treatment Facility will have permanent forested buffer on all sides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Pipeline corridor managed to control nuisance vegetation and trees will be allowed to regrow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in parts of the corridor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88A5B3-5A85-36DA-E760-F3843D67E4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2182" y="1858452"/>
            <a:ext cx="928687" cy="92868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BA0E8B8-6F90-5836-F676-4178D05A15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182" y="4095451"/>
            <a:ext cx="928687" cy="9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528B73-EC72-654F-C97A-92654FE6A57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8916" y="1263536"/>
            <a:ext cx="5356559" cy="168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City of Durham strives to continue providing reliable, high-quality drinking water to its customers.</a:t>
            </a:r>
          </a:p>
          <a:p>
            <a:pPr marL="0" indent="0">
              <a:buNone/>
            </a:pPr>
            <a:r>
              <a:rPr lang="en-US" dirty="0"/>
              <a:t>The City’s Core Values for the Jordan Lake Water Supply Program are ...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93608-650C-1490-C1D8-779825E9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86E76-5365-AF29-232B-27835255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3</a:t>
            </a:fld>
            <a:endParaRPr lang="en-US" sz="1400" dirty="0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54817E60-4D75-DB63-9A1A-2675BC49ACFE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5643609" y="928186"/>
            <a:ext cx="6239697" cy="51339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47114-263D-4852-E22A-C2339E36D534}"/>
              </a:ext>
            </a:extLst>
          </p:cNvPr>
          <p:cNvSpPr/>
          <p:nvPr/>
        </p:nvSpPr>
        <p:spPr>
          <a:xfrm>
            <a:off x="471280" y="3016058"/>
            <a:ext cx="2370221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Quality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F0055B-9388-BE3F-BAA5-0FE336F3D2E6}"/>
              </a:ext>
            </a:extLst>
          </p:cNvPr>
          <p:cNvSpPr/>
          <p:nvPr/>
        </p:nvSpPr>
        <p:spPr>
          <a:xfrm>
            <a:off x="471280" y="3899788"/>
            <a:ext cx="2370221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Transparency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8160AF-19F2-D243-511E-E634AA704421}"/>
              </a:ext>
            </a:extLst>
          </p:cNvPr>
          <p:cNvSpPr/>
          <p:nvPr/>
        </p:nvSpPr>
        <p:spPr>
          <a:xfrm>
            <a:off x="471280" y="4783518"/>
            <a:ext cx="2370221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Public Engagement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7D362E-B2C6-C5B3-9E4C-12B70430264C}"/>
              </a:ext>
            </a:extLst>
          </p:cNvPr>
          <p:cNvSpPr/>
          <p:nvPr/>
        </p:nvSpPr>
        <p:spPr>
          <a:xfrm>
            <a:off x="3043350" y="3016058"/>
            <a:ext cx="2370221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Sustainability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A72125-6A9F-03D8-7944-DA18B8300763}"/>
              </a:ext>
            </a:extLst>
          </p:cNvPr>
          <p:cNvSpPr/>
          <p:nvPr/>
        </p:nvSpPr>
        <p:spPr>
          <a:xfrm>
            <a:off x="3043350" y="3899788"/>
            <a:ext cx="2370221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Equity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5D24-B180-45AF-E9E9-3B1B1FED5D10}"/>
              </a:ext>
            </a:extLst>
          </p:cNvPr>
          <p:cNvSpPr/>
          <p:nvPr/>
        </p:nvSpPr>
        <p:spPr>
          <a:xfrm>
            <a:off x="3043350" y="4783518"/>
            <a:ext cx="2370221" cy="810946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Partnership 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A68D1CE-CAC5-67C0-D0A8-6BE9780409D0}"/>
              </a:ext>
            </a:extLst>
          </p:cNvPr>
          <p:cNvSpPr txBox="1">
            <a:spLocks/>
          </p:cNvSpPr>
          <p:nvPr/>
        </p:nvSpPr>
        <p:spPr>
          <a:xfrm>
            <a:off x="8007017" y="1050666"/>
            <a:ext cx="3453062" cy="470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Our Approach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The overarching approach to addressing environmental resource concerns is to: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Identify</a:t>
            </a:r>
            <a:r>
              <a:rPr lang="en-US" dirty="0">
                <a:solidFill>
                  <a:schemeClr val="tx2"/>
                </a:solidFill>
              </a:rPr>
              <a:t> resources with the potential for impact,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Avoid</a:t>
            </a:r>
            <a:r>
              <a:rPr lang="en-US" dirty="0">
                <a:solidFill>
                  <a:schemeClr val="tx2"/>
                </a:solidFill>
              </a:rPr>
              <a:t> disturbance of resources wherever feasible,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Minimize</a:t>
            </a:r>
            <a:r>
              <a:rPr lang="en-US" dirty="0">
                <a:solidFill>
                  <a:schemeClr val="tx2"/>
                </a:solidFill>
              </a:rPr>
              <a:t> disturbance when resource impacts cannot be avoided, and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Mitigate</a:t>
            </a:r>
            <a:r>
              <a:rPr lang="en-US" dirty="0">
                <a:solidFill>
                  <a:schemeClr val="tx2"/>
                </a:solidFill>
              </a:rPr>
              <a:t> for unavoidable impacts.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DC3CBF-C7CE-DFB7-BE4E-8660861FEBA8}"/>
              </a:ext>
            </a:extLst>
          </p:cNvPr>
          <p:cNvSpPr/>
          <p:nvPr/>
        </p:nvSpPr>
        <p:spPr>
          <a:xfrm>
            <a:off x="5950800" y="1098757"/>
            <a:ext cx="1791522" cy="810946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Identify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FD4098-7614-1432-8E2B-8401FDC0915C}"/>
              </a:ext>
            </a:extLst>
          </p:cNvPr>
          <p:cNvSpPr/>
          <p:nvPr/>
        </p:nvSpPr>
        <p:spPr>
          <a:xfrm>
            <a:off x="5950800" y="2327011"/>
            <a:ext cx="1791522" cy="810946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Avoid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8E6C5D-BE41-A613-E639-A7B6317A6808}"/>
              </a:ext>
            </a:extLst>
          </p:cNvPr>
          <p:cNvSpPr/>
          <p:nvPr/>
        </p:nvSpPr>
        <p:spPr>
          <a:xfrm>
            <a:off x="5950800" y="3555265"/>
            <a:ext cx="1791522" cy="810946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Minimize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F7D525-33A6-FB92-BD4F-9C49AC932146}"/>
              </a:ext>
            </a:extLst>
          </p:cNvPr>
          <p:cNvSpPr/>
          <p:nvPr/>
        </p:nvSpPr>
        <p:spPr>
          <a:xfrm>
            <a:off x="5950800" y="4783518"/>
            <a:ext cx="1791522" cy="810946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Mitigate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EBABAA-1A9A-2FDA-5865-944D064C4F24}"/>
              </a:ext>
            </a:extLst>
          </p:cNvPr>
          <p:cNvCxnSpPr>
            <a:cxnSpLocks/>
          </p:cNvCxnSpPr>
          <p:nvPr/>
        </p:nvCxnSpPr>
        <p:spPr>
          <a:xfrm>
            <a:off x="6846561" y="1909703"/>
            <a:ext cx="0" cy="35223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953176-729E-4497-F25A-2F4C91202647}"/>
              </a:ext>
            </a:extLst>
          </p:cNvPr>
          <p:cNvCxnSpPr>
            <a:cxnSpLocks/>
          </p:cNvCxnSpPr>
          <p:nvPr/>
        </p:nvCxnSpPr>
        <p:spPr>
          <a:xfrm>
            <a:off x="6846561" y="3137957"/>
            <a:ext cx="0" cy="35721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18B3EF-789C-CCFF-F6FA-EFA136375BFC}"/>
              </a:ext>
            </a:extLst>
          </p:cNvPr>
          <p:cNvCxnSpPr>
            <a:cxnSpLocks/>
          </p:cNvCxnSpPr>
          <p:nvPr/>
        </p:nvCxnSpPr>
        <p:spPr>
          <a:xfrm>
            <a:off x="6846561" y="4366211"/>
            <a:ext cx="0" cy="34452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7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E7999-B79D-A36D-3325-6952F878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56CA-FA06-0F98-7672-35F62968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A1CCB-E639-D9C3-0066-BCD43FF3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4</a:t>
            </a:fld>
            <a:endParaRPr lang="en-US" sz="1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C39048-3FBE-0BC8-E457-BF393DFFE40E}"/>
              </a:ext>
            </a:extLst>
          </p:cNvPr>
          <p:cNvSpPr txBox="1">
            <a:spLocks/>
          </p:cNvSpPr>
          <p:nvPr/>
        </p:nvSpPr>
        <p:spPr>
          <a:xfrm>
            <a:off x="554182" y="4103055"/>
            <a:ext cx="2495823" cy="727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/>
              <a:t>Planning &amp; Permitting</a:t>
            </a:r>
          </a:p>
          <a:p>
            <a:pPr marL="0" indent="0" algn="ctr">
              <a:buNone/>
            </a:pPr>
            <a:r>
              <a:rPr lang="en-US" sz="1400" dirty="0"/>
              <a:t>2020-2025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7AD58C-7E97-455C-A4A9-69D88F06B0C6}"/>
              </a:ext>
            </a:extLst>
          </p:cNvPr>
          <p:cNvSpPr txBox="1">
            <a:spLocks/>
          </p:cNvSpPr>
          <p:nvPr/>
        </p:nvSpPr>
        <p:spPr>
          <a:xfrm>
            <a:off x="6219646" y="4103055"/>
            <a:ext cx="2666990" cy="7274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/>
              <a:t>Design &amp; Preconstruction</a:t>
            </a:r>
          </a:p>
          <a:p>
            <a:pPr marL="0" indent="0" algn="ctr">
              <a:buNone/>
            </a:pPr>
            <a:r>
              <a:rPr lang="en-US" sz="1400" dirty="0"/>
              <a:t>2025-2027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40C6A1-0C7E-96EE-D1D8-F0E46209498C}"/>
              </a:ext>
            </a:extLst>
          </p:cNvPr>
          <p:cNvSpPr txBox="1">
            <a:spLocks/>
          </p:cNvSpPr>
          <p:nvPr/>
        </p:nvSpPr>
        <p:spPr>
          <a:xfrm>
            <a:off x="9141994" y="4103056"/>
            <a:ext cx="2495824" cy="11064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/>
              <a:t>Construction &amp;</a:t>
            </a:r>
            <a:br>
              <a:rPr lang="en-US" sz="1900" b="1" dirty="0"/>
            </a:br>
            <a:r>
              <a:rPr lang="en-US" sz="1900" b="1" dirty="0"/>
              <a:t>Start-Up /Commissioning</a:t>
            </a:r>
          </a:p>
          <a:p>
            <a:pPr marL="0" indent="0" algn="ctr">
              <a:buNone/>
            </a:pPr>
            <a:r>
              <a:rPr lang="en-US" sz="1400" dirty="0"/>
              <a:t>2027-2032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20293-B4ED-1B4F-2E95-1804811B8560}"/>
              </a:ext>
            </a:extLst>
          </p:cNvPr>
          <p:cNvSpPr/>
          <p:nvPr/>
        </p:nvSpPr>
        <p:spPr>
          <a:xfrm>
            <a:off x="6390816" y="5319475"/>
            <a:ext cx="2370221" cy="397040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WE ARE HERE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263CBCC-98C4-DCD2-D184-1661D740F1C0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575927" y="4850088"/>
            <a:ext cx="0" cy="46938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2005BCA9-04CF-5074-51B5-6985F4BA3D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4182" y="1697635"/>
            <a:ext cx="11083636" cy="21904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233C0A-143B-4C8B-8C0D-98DACECCDDA7}"/>
              </a:ext>
            </a:extLst>
          </p:cNvPr>
          <p:cNvSpPr txBox="1">
            <a:spLocks/>
          </p:cNvSpPr>
          <p:nvPr/>
        </p:nvSpPr>
        <p:spPr>
          <a:xfrm>
            <a:off x="3535301" y="4103055"/>
            <a:ext cx="2370219" cy="727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/>
              <a:t>PDB Procurements</a:t>
            </a:r>
          </a:p>
          <a:p>
            <a:pPr marL="0" indent="0" algn="ctr">
              <a:buNone/>
            </a:pPr>
            <a:r>
              <a:rPr lang="en-US" sz="14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3369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17D7-AE8E-40BA-9778-3AC95592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Intake and Treatment Plant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47611-708D-4BB6-ACA7-EAFCA64DE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6" y="1275423"/>
            <a:ext cx="11452643" cy="889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Water Intake, Transmission Pipeline, and Treatment Plant are being designed to meet Partner needs through 2050 initially, and capable of being expanded to meet needs through 2070 and beyond.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1FD98-30E6-4544-BDDF-52EA0AA19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266" y="6360077"/>
            <a:ext cx="640080" cy="447676"/>
          </a:xfrm>
        </p:spPr>
        <p:txBody>
          <a:bodyPr/>
          <a:lstStyle/>
          <a:p>
            <a:fld id="{D4927F8F-C925-4CB8-BC3E-B49E5718CBEF}" type="slidenum">
              <a:rPr lang="en-US" smtClean="0"/>
              <a:t>5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5B1DAC-A4FF-426F-7EE9-7314B25BBFDE}"/>
              </a:ext>
            </a:extLst>
          </p:cNvPr>
          <p:cNvSpPr/>
          <p:nvPr/>
        </p:nvSpPr>
        <p:spPr>
          <a:xfrm>
            <a:off x="792076" y="4403945"/>
            <a:ext cx="2871540" cy="149088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80475E-0603-F375-F435-B450F56483C3}"/>
              </a:ext>
            </a:extLst>
          </p:cNvPr>
          <p:cNvSpPr txBox="1">
            <a:spLocks/>
          </p:cNvSpPr>
          <p:nvPr/>
        </p:nvSpPr>
        <p:spPr>
          <a:xfrm>
            <a:off x="792077" y="4782557"/>
            <a:ext cx="2871540" cy="889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A new raw water intake on the west side of Jordan Lake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2E59FF-3DF4-F6DA-3162-A430A05E493F}"/>
              </a:ext>
            </a:extLst>
          </p:cNvPr>
          <p:cNvSpPr txBox="1">
            <a:spLocks/>
          </p:cNvSpPr>
          <p:nvPr/>
        </p:nvSpPr>
        <p:spPr>
          <a:xfrm>
            <a:off x="4637870" y="4782557"/>
            <a:ext cx="2871540" cy="1201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A raw water supply pipeline and pump station to transport water from intake to treatment plant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6FC674F-6327-FD6E-B54B-967EDDAED198}"/>
              </a:ext>
            </a:extLst>
          </p:cNvPr>
          <p:cNvSpPr txBox="1">
            <a:spLocks/>
          </p:cNvSpPr>
          <p:nvPr/>
        </p:nvSpPr>
        <p:spPr>
          <a:xfrm>
            <a:off x="8510065" y="4782557"/>
            <a:ext cx="2871540" cy="889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Tw Cen MT" panose="020B0602020104020603" pitchFamily="34" charset="0"/>
              <a:buChar char="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A water</a:t>
            </a:r>
            <a:br>
              <a:rPr lang="en-US" sz="1800" dirty="0"/>
            </a:br>
            <a:r>
              <a:rPr lang="en-US" sz="1800" dirty="0"/>
              <a:t>treatment plant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A2FAEB-863D-E514-E0A0-2C5BF7EB067E}"/>
              </a:ext>
            </a:extLst>
          </p:cNvPr>
          <p:cNvSpPr/>
          <p:nvPr/>
        </p:nvSpPr>
        <p:spPr>
          <a:xfrm>
            <a:off x="4637871" y="4403945"/>
            <a:ext cx="2871540" cy="149088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397713-5666-20DE-B2EB-2DC3083C04B4}"/>
              </a:ext>
            </a:extLst>
          </p:cNvPr>
          <p:cNvSpPr/>
          <p:nvPr/>
        </p:nvSpPr>
        <p:spPr>
          <a:xfrm>
            <a:off x="8510065" y="4403945"/>
            <a:ext cx="2871540" cy="149088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B81FDC6-9D47-C1F5-1B08-6E19DFE9C5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667" y="2164943"/>
            <a:ext cx="2969056" cy="261761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FBB2FC6-9C0F-AF58-A659-9DDFBF5DE0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1473" y="2164943"/>
            <a:ext cx="2969055" cy="261761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09A65D-6E23-CF73-8492-AAB9FBDB7B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864" y="2164942"/>
            <a:ext cx="3453797" cy="26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638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36A258-4788-EADF-2697-D7A280DF0C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8531" y="1363187"/>
            <a:ext cx="4544982" cy="4649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NEW Water Treatment Plant Location at 6903 Farrington Road</a:t>
            </a:r>
          </a:p>
          <a:p>
            <a:pPr marL="91440" indent="0">
              <a:buNone/>
            </a:pPr>
            <a:r>
              <a:rPr lang="en-US" sz="1800" dirty="0"/>
              <a:t>Adjacent to South Durham Water Reclamation Facility</a:t>
            </a:r>
          </a:p>
          <a:p>
            <a:pPr marL="91440" indent="0">
              <a:buNone/>
            </a:pPr>
            <a:r>
              <a:rPr lang="en-US" sz="1800" dirty="0"/>
              <a:t>Closer to City customers, existing City utility facilities</a:t>
            </a:r>
          </a:p>
          <a:p>
            <a:pPr marL="91440" indent="0">
              <a:buNone/>
            </a:pPr>
            <a:r>
              <a:rPr lang="en-US" sz="1800" dirty="0"/>
              <a:t>Opportunities for synergy &amp; reduced costs</a:t>
            </a:r>
          </a:p>
          <a:p>
            <a:pPr marL="0" indent="0">
              <a:buNone/>
            </a:pPr>
            <a:r>
              <a:rPr lang="en-US" sz="1800" b="1" dirty="0"/>
              <a:t>‘Seaforth Property’ in Chatham County, near Jordan Lake, will continue to be site for the WIP Raw Water Pump Station</a:t>
            </a:r>
          </a:p>
          <a:p>
            <a:pPr marL="0" indent="0">
              <a:buNone/>
            </a:pPr>
            <a:r>
              <a:rPr lang="en-US" sz="1800" b="1" dirty="0"/>
              <a:t>Design-Build teams selected for Intake/Raw Water Facilities &amp; Water Treatment Plant projects – </a:t>
            </a:r>
            <a:r>
              <a:rPr lang="en-US" sz="1800" b="1" u="sng" dirty="0"/>
              <a:t>designs beginning soon</a:t>
            </a:r>
          </a:p>
          <a:p>
            <a:pPr marL="0" indent="0">
              <a:buNone/>
            </a:pPr>
            <a:r>
              <a:rPr lang="en-US" sz="1800" b="1" dirty="0"/>
              <a:t>US Army Corps of Engineers ‘Outgrant’ application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F62D8-A368-C565-1F66-6DD39336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6</a:t>
            </a:fld>
            <a:endParaRPr lang="en-US" sz="1400" dirty="0"/>
          </a:p>
        </p:txBody>
      </p:sp>
      <p:pic>
        <p:nvPicPr>
          <p:cNvPr id="7" name="Online Image Placeholder 6">
            <a:extLst>
              <a:ext uri="{FF2B5EF4-FFF2-40B4-BE49-F238E27FC236}">
                <a16:creationId xmlns:a16="http://schemas.microsoft.com/office/drawing/2014/main" id="{51268CE2-E6BB-9F66-298F-65586374E9D7}"/>
              </a:ext>
            </a:extLst>
          </p:cNvPr>
          <p:cNvPicPr>
            <a:picLocks noGrp="1" noChangeAspect="1"/>
          </p:cNvPicPr>
          <p:nvPr>
            <p:ph type="clipArt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13" y="708509"/>
            <a:ext cx="7299575" cy="52350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0FAAE7-4665-F3F6-0A46-193A53CD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31" y="682631"/>
            <a:ext cx="4415589" cy="53369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Program Updates</a:t>
            </a:r>
          </a:p>
        </p:txBody>
      </p:sp>
    </p:spTree>
    <p:extLst>
      <p:ext uri="{BB962C8B-B14F-4D97-AF65-F5344CB8AC3E}">
        <p14:creationId xmlns:p14="http://schemas.microsoft.com/office/powerpoint/2010/main" val="228704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5EF78-0788-CE74-BA3B-B2ED47378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58FE0-938E-8AF4-4A1A-9671684C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5" y="615773"/>
            <a:ext cx="6302005" cy="659477"/>
          </a:xfrm>
        </p:spPr>
        <p:txBody>
          <a:bodyPr/>
          <a:lstStyle/>
          <a:p>
            <a:r>
              <a:rPr lang="en-US" dirty="0"/>
              <a:t>Raw Water Intake and Pump 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BC5F6-1A95-7EAE-7328-06F0C304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7</a:t>
            </a:fld>
            <a:endParaRPr lang="en-US" sz="1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D270B4-FF51-3924-7307-70AE8F0DD2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55281"/>
          <a:stretch>
            <a:fillRect/>
          </a:stretch>
        </p:blipFill>
        <p:spPr>
          <a:xfrm>
            <a:off x="6400800" y="1909503"/>
            <a:ext cx="4701398" cy="470557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A13B802-3D33-0DE7-936D-0DA357895F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8619" y="207664"/>
            <a:ext cx="2224586" cy="1686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C2937-311F-FEAB-03FA-0D734DFD7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0"/>
          <a:stretch>
            <a:fillRect/>
          </a:stretch>
        </p:blipFill>
        <p:spPr>
          <a:xfrm>
            <a:off x="0" y="1291086"/>
            <a:ext cx="5615796" cy="451449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EAE839-B299-3EB0-0DA3-BE07B85D5207}"/>
              </a:ext>
            </a:extLst>
          </p:cNvPr>
          <p:cNvCxnSpPr>
            <a:cxnSpLocks/>
          </p:cNvCxnSpPr>
          <p:nvPr/>
        </p:nvCxnSpPr>
        <p:spPr>
          <a:xfrm>
            <a:off x="4012247" y="3804249"/>
            <a:ext cx="0" cy="77210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67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41AE8-D9B2-18E7-7F58-E2881B42B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6CE7-0B22-4C37-97B8-97035C29B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Water Intake and Pump Station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3DA3C-6A09-493A-6545-39561D9B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8</a:t>
            </a:fld>
            <a:endParaRPr lang="en-US" sz="1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A3B0278-555D-4E33-9AB2-5FF0F867FA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6946"/>
          <a:stretch>
            <a:fillRect/>
          </a:stretch>
        </p:blipFill>
        <p:spPr>
          <a:xfrm>
            <a:off x="5788325" y="1085066"/>
            <a:ext cx="5695752" cy="4805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67713-6558-DDFD-7518-6BF90B6A50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21" r="24498"/>
          <a:stretch>
            <a:fillRect/>
          </a:stretch>
        </p:blipFill>
        <p:spPr>
          <a:xfrm>
            <a:off x="555152" y="1775110"/>
            <a:ext cx="4513007" cy="372065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50997AA-0601-ECF9-EF72-0124D62841F8}"/>
              </a:ext>
            </a:extLst>
          </p:cNvPr>
          <p:cNvSpPr/>
          <p:nvPr/>
        </p:nvSpPr>
        <p:spPr>
          <a:xfrm>
            <a:off x="1615556" y="3712064"/>
            <a:ext cx="837221" cy="656644"/>
          </a:xfrm>
          <a:custGeom>
            <a:avLst/>
            <a:gdLst>
              <a:gd name="connsiteX0" fmla="*/ 0 w 1087718"/>
              <a:gd name="connsiteY0" fmla="*/ 280894 h 914400"/>
              <a:gd name="connsiteX1" fmla="*/ 95624 w 1087718"/>
              <a:gd name="connsiteY1" fmla="*/ 364565 h 914400"/>
              <a:gd name="connsiteX2" fmla="*/ 262965 w 1087718"/>
              <a:gd name="connsiteY2" fmla="*/ 370541 h 914400"/>
              <a:gd name="connsiteX3" fmla="*/ 436283 w 1087718"/>
              <a:gd name="connsiteY3" fmla="*/ 424330 h 914400"/>
              <a:gd name="connsiteX4" fmla="*/ 513977 w 1087718"/>
              <a:gd name="connsiteY4" fmla="*/ 513977 h 914400"/>
              <a:gd name="connsiteX5" fmla="*/ 621553 w 1087718"/>
              <a:gd name="connsiteY5" fmla="*/ 490071 h 914400"/>
              <a:gd name="connsiteX6" fmla="*/ 693271 w 1087718"/>
              <a:gd name="connsiteY6" fmla="*/ 699247 h 914400"/>
              <a:gd name="connsiteX7" fmla="*/ 770965 w 1087718"/>
              <a:gd name="connsiteY7" fmla="*/ 729130 h 914400"/>
              <a:gd name="connsiteX8" fmla="*/ 776942 w 1087718"/>
              <a:gd name="connsiteY8" fmla="*/ 836706 h 914400"/>
              <a:gd name="connsiteX9" fmla="*/ 836706 w 1087718"/>
              <a:gd name="connsiteY9" fmla="*/ 914400 h 914400"/>
              <a:gd name="connsiteX10" fmla="*/ 908424 w 1087718"/>
              <a:gd name="connsiteY10" fmla="*/ 890494 h 914400"/>
              <a:gd name="connsiteX11" fmla="*/ 872565 w 1087718"/>
              <a:gd name="connsiteY11" fmla="*/ 723153 h 914400"/>
              <a:gd name="connsiteX12" fmla="*/ 926353 w 1087718"/>
              <a:gd name="connsiteY12" fmla="*/ 591671 h 914400"/>
              <a:gd name="connsiteX13" fmla="*/ 848659 w 1087718"/>
              <a:gd name="connsiteY13" fmla="*/ 400424 h 914400"/>
              <a:gd name="connsiteX14" fmla="*/ 884518 w 1087718"/>
              <a:gd name="connsiteY14" fmla="*/ 256989 h 914400"/>
              <a:gd name="connsiteX15" fmla="*/ 992095 w 1087718"/>
              <a:gd name="connsiteY15" fmla="*/ 274918 h 914400"/>
              <a:gd name="connsiteX16" fmla="*/ 992095 w 1087718"/>
              <a:gd name="connsiteY16" fmla="*/ 167341 h 914400"/>
              <a:gd name="connsiteX17" fmla="*/ 1087718 w 1087718"/>
              <a:gd name="connsiteY17" fmla="*/ 77694 h 914400"/>
              <a:gd name="connsiteX18" fmla="*/ 1087718 w 1087718"/>
              <a:gd name="connsiteY18" fmla="*/ 17930 h 914400"/>
              <a:gd name="connsiteX19" fmla="*/ 776942 w 1087718"/>
              <a:gd name="connsiteY19" fmla="*/ 0 h 914400"/>
              <a:gd name="connsiteX20" fmla="*/ 262965 w 1087718"/>
              <a:gd name="connsiteY20" fmla="*/ 239059 h 914400"/>
              <a:gd name="connsiteX21" fmla="*/ 149412 w 1087718"/>
              <a:gd name="connsiteY21" fmla="*/ 215153 h 914400"/>
              <a:gd name="connsiteX22" fmla="*/ 41836 w 1087718"/>
              <a:gd name="connsiteY22" fmla="*/ 233083 h 914400"/>
              <a:gd name="connsiteX23" fmla="*/ 0 w 1087718"/>
              <a:gd name="connsiteY23" fmla="*/ 280894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87718" h="914400">
                <a:moveTo>
                  <a:pt x="0" y="280894"/>
                </a:moveTo>
                <a:lnTo>
                  <a:pt x="95624" y="364565"/>
                </a:lnTo>
                <a:lnTo>
                  <a:pt x="262965" y="370541"/>
                </a:lnTo>
                <a:lnTo>
                  <a:pt x="436283" y="424330"/>
                </a:lnTo>
                <a:lnTo>
                  <a:pt x="513977" y="513977"/>
                </a:lnTo>
                <a:lnTo>
                  <a:pt x="621553" y="490071"/>
                </a:lnTo>
                <a:lnTo>
                  <a:pt x="693271" y="699247"/>
                </a:lnTo>
                <a:lnTo>
                  <a:pt x="770965" y="729130"/>
                </a:lnTo>
                <a:lnTo>
                  <a:pt x="776942" y="836706"/>
                </a:lnTo>
                <a:lnTo>
                  <a:pt x="836706" y="914400"/>
                </a:lnTo>
                <a:lnTo>
                  <a:pt x="908424" y="890494"/>
                </a:lnTo>
                <a:lnTo>
                  <a:pt x="872565" y="723153"/>
                </a:lnTo>
                <a:lnTo>
                  <a:pt x="926353" y="591671"/>
                </a:lnTo>
                <a:lnTo>
                  <a:pt x="848659" y="400424"/>
                </a:lnTo>
                <a:lnTo>
                  <a:pt x="884518" y="256989"/>
                </a:lnTo>
                <a:lnTo>
                  <a:pt x="992095" y="274918"/>
                </a:lnTo>
                <a:lnTo>
                  <a:pt x="992095" y="167341"/>
                </a:lnTo>
                <a:lnTo>
                  <a:pt x="1087718" y="77694"/>
                </a:lnTo>
                <a:lnTo>
                  <a:pt x="1087718" y="17930"/>
                </a:lnTo>
                <a:lnTo>
                  <a:pt x="776942" y="0"/>
                </a:lnTo>
                <a:lnTo>
                  <a:pt x="262965" y="239059"/>
                </a:lnTo>
                <a:lnTo>
                  <a:pt x="149412" y="215153"/>
                </a:lnTo>
                <a:lnTo>
                  <a:pt x="41836" y="233083"/>
                </a:lnTo>
                <a:lnTo>
                  <a:pt x="0" y="280894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CAF1F49-1AF8-5DA2-1325-C4577FDA0E62}"/>
              </a:ext>
            </a:extLst>
          </p:cNvPr>
          <p:cNvSpPr/>
          <p:nvPr/>
        </p:nvSpPr>
        <p:spPr>
          <a:xfrm>
            <a:off x="1678442" y="3703438"/>
            <a:ext cx="529921" cy="160118"/>
          </a:xfrm>
          <a:custGeom>
            <a:avLst/>
            <a:gdLst>
              <a:gd name="connsiteX0" fmla="*/ 717176 w 717176"/>
              <a:gd name="connsiteY0" fmla="*/ 23906 h 251012"/>
              <a:gd name="connsiteX1" fmla="*/ 197223 w 717176"/>
              <a:gd name="connsiteY1" fmla="*/ 0 h 251012"/>
              <a:gd name="connsiteX2" fmla="*/ 191247 w 717176"/>
              <a:gd name="connsiteY2" fmla="*/ 65741 h 251012"/>
              <a:gd name="connsiteX3" fmla="*/ 209176 w 717176"/>
              <a:gd name="connsiteY3" fmla="*/ 83671 h 251012"/>
              <a:gd name="connsiteX4" fmla="*/ 0 w 717176"/>
              <a:gd name="connsiteY4" fmla="*/ 239059 h 251012"/>
              <a:gd name="connsiteX5" fmla="*/ 83670 w 717176"/>
              <a:gd name="connsiteY5" fmla="*/ 233082 h 251012"/>
              <a:gd name="connsiteX6" fmla="*/ 227106 w 717176"/>
              <a:gd name="connsiteY6" fmla="*/ 251012 h 251012"/>
              <a:gd name="connsiteX7" fmla="*/ 717176 w 717176"/>
              <a:gd name="connsiteY7" fmla="*/ 23906 h 25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176" h="251012">
                <a:moveTo>
                  <a:pt x="717176" y="23906"/>
                </a:moveTo>
                <a:lnTo>
                  <a:pt x="197223" y="0"/>
                </a:lnTo>
                <a:lnTo>
                  <a:pt x="191247" y="65741"/>
                </a:lnTo>
                <a:lnTo>
                  <a:pt x="209176" y="83671"/>
                </a:lnTo>
                <a:lnTo>
                  <a:pt x="0" y="239059"/>
                </a:lnTo>
                <a:lnTo>
                  <a:pt x="83670" y="233082"/>
                </a:lnTo>
                <a:lnTo>
                  <a:pt x="227106" y="251012"/>
                </a:lnTo>
                <a:lnTo>
                  <a:pt x="717176" y="2390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08080"/>
              </a:highligh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2524FF8-8665-573D-0EDD-01DBE8300A95}"/>
              </a:ext>
            </a:extLst>
          </p:cNvPr>
          <p:cNvSpPr/>
          <p:nvPr/>
        </p:nvSpPr>
        <p:spPr>
          <a:xfrm>
            <a:off x="1687068" y="3953181"/>
            <a:ext cx="357983" cy="151492"/>
          </a:xfrm>
          <a:custGeom>
            <a:avLst/>
            <a:gdLst>
              <a:gd name="connsiteX0" fmla="*/ 0 w 400424"/>
              <a:gd name="connsiteY0" fmla="*/ 0 h 191247"/>
              <a:gd name="connsiteX1" fmla="*/ 262965 w 400424"/>
              <a:gd name="connsiteY1" fmla="*/ 191247 h 191247"/>
              <a:gd name="connsiteX2" fmla="*/ 400424 w 400424"/>
              <a:gd name="connsiteY2" fmla="*/ 155388 h 191247"/>
              <a:gd name="connsiteX3" fmla="*/ 310777 w 400424"/>
              <a:gd name="connsiteY3" fmla="*/ 53788 h 191247"/>
              <a:gd name="connsiteX4" fmla="*/ 155389 w 400424"/>
              <a:gd name="connsiteY4" fmla="*/ 11953 h 191247"/>
              <a:gd name="connsiteX5" fmla="*/ 0 w 400424"/>
              <a:gd name="connsiteY5" fmla="*/ 0 h 19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424" h="191247">
                <a:moveTo>
                  <a:pt x="0" y="0"/>
                </a:moveTo>
                <a:lnTo>
                  <a:pt x="262965" y="191247"/>
                </a:lnTo>
                <a:lnTo>
                  <a:pt x="400424" y="155388"/>
                </a:lnTo>
                <a:lnTo>
                  <a:pt x="310777" y="53788"/>
                </a:lnTo>
                <a:lnTo>
                  <a:pt x="155389" y="119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08080"/>
              </a:highlight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6A7EC47-47AA-F1E9-AF17-D4B5724178F7}"/>
              </a:ext>
            </a:extLst>
          </p:cNvPr>
          <p:cNvSpPr/>
          <p:nvPr/>
        </p:nvSpPr>
        <p:spPr>
          <a:xfrm>
            <a:off x="3239359" y="4401716"/>
            <a:ext cx="168076" cy="146649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5276260-142E-65C8-251A-66AB78C34540}"/>
              </a:ext>
            </a:extLst>
          </p:cNvPr>
          <p:cNvSpPr/>
          <p:nvPr/>
        </p:nvSpPr>
        <p:spPr>
          <a:xfrm>
            <a:off x="2159485" y="4104673"/>
            <a:ext cx="168076" cy="146649"/>
          </a:xfrm>
          <a:prstGeom prst="triangle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800354-1DA6-A966-E71A-9706222640F3}"/>
              </a:ext>
            </a:extLst>
          </p:cNvPr>
          <p:cNvCxnSpPr/>
          <p:nvPr/>
        </p:nvCxnSpPr>
        <p:spPr>
          <a:xfrm flipH="1" flipV="1">
            <a:off x="2327561" y="4251322"/>
            <a:ext cx="911798" cy="21716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189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144C-5BEA-DD2A-4E00-E813C2FC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70" y="720928"/>
            <a:ext cx="3278519" cy="2088446"/>
          </a:xfrm>
        </p:spPr>
        <p:txBody>
          <a:bodyPr/>
          <a:lstStyle/>
          <a:p>
            <a:r>
              <a:rPr lang="en-US" dirty="0"/>
              <a:t>Transmission Main Alignment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EE358-FB4B-ADEF-F05B-A844B639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7F8F-C925-4CB8-BC3E-B49E5718CBEF}" type="slidenum">
              <a:rPr lang="en-US" smtClean="0"/>
              <a:pPr/>
              <a:t>9</a:t>
            </a:fld>
            <a:endParaRPr lang="en-US" sz="1400" dirty="0"/>
          </a:p>
        </p:txBody>
      </p:sp>
      <p:pic>
        <p:nvPicPr>
          <p:cNvPr id="6" name="Online Image Placeholder 5">
            <a:extLst>
              <a:ext uri="{FF2B5EF4-FFF2-40B4-BE49-F238E27FC236}">
                <a16:creationId xmlns:a16="http://schemas.microsoft.com/office/drawing/2014/main" id="{CC4F9677-18BB-0B74-015F-2161D9463304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02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6628"/>
      </p:ext>
    </p:extLst>
  </p:cSld>
  <p:clrMapOvr>
    <a:masterClrMapping/>
  </p:clrMapOvr>
</p:sld>
</file>

<file path=ppt/theme/theme1.xml><?xml version="1.0" encoding="utf-8"?>
<a:theme xmlns:a="http://schemas.openxmlformats.org/drawingml/2006/main" name="Western Intake Partnership">
  <a:themeElements>
    <a:clrScheme name="Jordan Lake Water Supply Project">
      <a:dk1>
        <a:sysClr val="windowText" lastClr="000000"/>
      </a:dk1>
      <a:lt1>
        <a:sysClr val="window" lastClr="FFFFFF"/>
      </a:lt1>
      <a:dk2>
        <a:srgbClr val="0D385E"/>
      </a:dk2>
      <a:lt2>
        <a:srgbClr val="E6E7E8"/>
      </a:lt2>
      <a:accent1>
        <a:srgbClr val="4FC9F0"/>
      </a:accent1>
      <a:accent2>
        <a:srgbClr val="1766A1"/>
      </a:accent2>
      <a:accent3>
        <a:srgbClr val="D5DC46"/>
      </a:accent3>
      <a:accent4>
        <a:srgbClr val="E26240"/>
      </a:accent4>
      <a:accent5>
        <a:srgbClr val="1766A1"/>
      </a:accent5>
      <a:accent6>
        <a:srgbClr val="4FC9F0"/>
      </a:accent6>
      <a:hlink>
        <a:srgbClr val="282C6C"/>
      </a:hlink>
      <a:folHlink>
        <a:srgbClr val="1865A1"/>
      </a:folHlink>
    </a:clrScheme>
    <a:fontScheme name="Custom 3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55403e-5195-44c1-90f2-a40f4b724c20" xsi:nil="true"/>
    <_ip_UnifiedCompliancePolicyUIAction xmlns="http://schemas.microsoft.com/sharepoint/v3" xsi:nil="true"/>
    <lcf76f155ced4ddcb4097134ff3c332f xmlns="a5c324cd-8edd-4443-96c0-49a336b05a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58F64028E5BD499EC8204CB79B4088" ma:contentTypeVersion="14" ma:contentTypeDescription="Create a new document." ma:contentTypeScope="" ma:versionID="3c359c97049f3a73cd2ef646df8489dd">
  <xsd:schema xmlns:xsd="http://www.w3.org/2001/XMLSchema" xmlns:xs="http://www.w3.org/2001/XMLSchema" xmlns:p="http://schemas.microsoft.com/office/2006/metadata/properties" xmlns:ns1="http://schemas.microsoft.com/sharepoint/v3" xmlns:ns2="a5c324cd-8edd-4443-96c0-49a336b05a99" xmlns:ns3="e955403e-5195-44c1-90f2-a40f4b724c20" targetNamespace="http://schemas.microsoft.com/office/2006/metadata/properties" ma:root="true" ma:fieldsID="475401c2ad5fc89be95f3ce79300972f" ns1:_="" ns2:_="" ns3:_="">
    <xsd:import namespace="http://schemas.microsoft.com/sharepoint/v3"/>
    <xsd:import namespace="a5c324cd-8edd-4443-96c0-49a336b05a99"/>
    <xsd:import namespace="e955403e-5195-44c1-90f2-a40f4b724c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c324cd-8edd-4443-96c0-49a336b05a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8099e0b-e00c-469a-8e3e-581119cc87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5403e-5195-44c1-90f2-a40f4b724c2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50f259c-f773-4ae6-b315-f4debb237f50}" ma:internalName="TaxCatchAll" ma:showField="CatchAllData" ma:web="e955403e-5195-44c1-90f2-a40f4b724c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808843-BF9F-47DA-AA5B-F04469D81059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e955403e-5195-44c1-90f2-a40f4b724c20"/>
    <ds:schemaRef ds:uri="http://schemas.microsoft.com/office/infopath/2007/PartnerControls"/>
    <ds:schemaRef ds:uri="http://schemas.openxmlformats.org/package/2006/metadata/core-properties"/>
    <ds:schemaRef ds:uri="a5c324cd-8edd-4443-96c0-49a336b05a9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5684C4A-7C18-4FD9-B5D9-2D56291A61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5c324cd-8edd-4443-96c0-49a336b05a99"/>
    <ds:schemaRef ds:uri="e955403e-5195-44c1-90f2-a40f4b724c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066625-2F59-4344-B501-9B1896D6BA4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563d9c4-1af6-4d5e-894d-8f5a4315f709}" enabled="1" method="Privileged" siteId="{3667e201-cbdc-48b3-9b42-5d2d3f16e2a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Word Theme1</Template>
  <TotalTime>760</TotalTime>
  <Words>1602</Words>
  <Application>Microsoft Office PowerPoint</Application>
  <PresentationFormat>Widescreen</PresentationFormat>
  <Paragraphs>222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Western Intake Partnership</vt:lpstr>
      <vt:lpstr>WELCOME</vt:lpstr>
      <vt:lpstr>Welcome!</vt:lpstr>
      <vt:lpstr>Our Approach</vt:lpstr>
      <vt:lpstr>Program Schedule</vt:lpstr>
      <vt:lpstr>Water Intake and Treatment Plant</vt:lpstr>
      <vt:lpstr>Program Updates</vt:lpstr>
      <vt:lpstr>Raw Water Intake and Pump Station</vt:lpstr>
      <vt:lpstr>Raw Water Intake and Pump Station</vt:lpstr>
      <vt:lpstr>Transmission Main Alignment</vt:lpstr>
      <vt:lpstr>WTP Preliminary Rendering</vt:lpstr>
      <vt:lpstr>Water Treatment Plant</vt:lpstr>
      <vt:lpstr>Other Common Questions about Water Treatment Plants</vt:lpstr>
      <vt:lpstr>Community Commitment</vt:lpstr>
      <vt:lpstr>Communications</vt:lpstr>
      <vt:lpstr>PowerPoint Presentation</vt:lpstr>
      <vt:lpstr>Raw Water Intake and Pump Station</vt:lpstr>
      <vt:lpstr>Common Questions about Intake/Raw Water Facilities project</vt:lpstr>
      <vt:lpstr>Transmission Main Construction</vt:lpstr>
      <vt:lpstr>What’s included in a typical water plant?</vt:lpstr>
      <vt:lpstr>Chemicals and Odors</vt:lpstr>
      <vt:lpstr>Preliminary Site Plan/Landscape Plan</vt:lpstr>
      <vt:lpstr>Key Environmental Findings</vt:lpstr>
      <vt:lpstr>Key Environmental Findings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Wilkens, Stefani</dc:creator>
  <cp:lastModifiedBy>Adkins, Jeff</cp:lastModifiedBy>
  <cp:revision>17</cp:revision>
  <dcterms:created xsi:type="dcterms:W3CDTF">2021-06-08T17:46:03Z</dcterms:created>
  <dcterms:modified xsi:type="dcterms:W3CDTF">2026-05-14T18:09:39Z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0x010100F058F64028E5BD499EC8204CB79B4088</vt:lpwstr>
  </property>
  <property fmtid="{D5CDD505-2E9C-101B-9397-08002B2CF9AE}" pid="3" name="MediaServiceImageTags">
    <vt:lpwstr/>
  </property>
</Properties>
</file>